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2" r:id="rId3"/>
    <p:sldId id="263" r:id="rId4"/>
    <p:sldId id="264" r:id="rId5"/>
    <p:sldId id="257" r:id="rId6"/>
    <p:sldId id="258" r:id="rId7"/>
    <p:sldId id="259" r:id="rId8"/>
    <p:sldId id="260" r:id="rId9"/>
    <p:sldId id="261" r:id="rId10"/>
    <p:sldId id="265" r:id="rId11"/>
    <p:sldId id="266" r:id="rId12"/>
    <p:sldId id="267" r:id="rId13"/>
    <p:sldId id="268" r:id="rId1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0" d="100"/>
          <a:sy n="70" d="100"/>
        </p:scale>
        <p:origin x="50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6381D6C4-E135-4E85-80CC-E98758F3AA8E}" type="datetimeFigureOut">
              <a:rPr lang="es-MX" smtClean="0"/>
              <a:t>26/03/2020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36A5448-0686-4F6F-BBC8-6E7CEB4E021A}" type="slidenum">
              <a:rPr lang="es-MX" smtClean="0"/>
              <a:t>‹Nº›</a:t>
            </a:fld>
            <a:endParaRPr lang="es-MX"/>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344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381D6C4-E135-4E85-80CC-E98758F3AA8E}" type="datetimeFigureOut">
              <a:rPr lang="es-MX" smtClean="0"/>
              <a:t>26/03/2020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36A5448-0686-4F6F-BBC8-6E7CEB4E021A}" type="slidenum">
              <a:rPr lang="es-MX" smtClean="0"/>
              <a:t>‹Nº›</a:t>
            </a:fld>
            <a:endParaRPr lang="es-MX"/>
          </a:p>
        </p:txBody>
      </p:sp>
    </p:spTree>
    <p:extLst>
      <p:ext uri="{BB962C8B-B14F-4D97-AF65-F5344CB8AC3E}">
        <p14:creationId xmlns:p14="http://schemas.microsoft.com/office/powerpoint/2010/main" val="3499871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381D6C4-E135-4E85-80CC-E98758F3AA8E}" type="datetimeFigureOut">
              <a:rPr lang="es-MX" smtClean="0"/>
              <a:t>26/03/2020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36A5448-0686-4F6F-BBC8-6E7CEB4E021A}" type="slidenum">
              <a:rPr lang="es-MX" smtClean="0"/>
              <a:t>‹Nº›</a:t>
            </a:fld>
            <a:endParaRPr lang="es-MX"/>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213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381D6C4-E135-4E85-80CC-E98758F3AA8E}" type="datetimeFigureOut">
              <a:rPr lang="es-MX" smtClean="0"/>
              <a:t>26/03/2020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36A5448-0686-4F6F-BBC8-6E7CEB4E021A}" type="slidenum">
              <a:rPr lang="es-MX" smtClean="0"/>
              <a:t>‹Nº›</a:t>
            </a:fld>
            <a:endParaRPr lang="es-MX"/>
          </a:p>
        </p:txBody>
      </p:sp>
    </p:spTree>
    <p:extLst>
      <p:ext uri="{BB962C8B-B14F-4D97-AF65-F5344CB8AC3E}">
        <p14:creationId xmlns:p14="http://schemas.microsoft.com/office/powerpoint/2010/main" val="2966152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smtClean="0"/>
              <a:t>Haga clic para modificar el estilo de texto del patrón</a:t>
            </a:r>
          </a:p>
        </p:txBody>
      </p:sp>
      <p:sp>
        <p:nvSpPr>
          <p:cNvPr id="6" name="Content Placeholder 5"/>
          <p:cNvSpPr>
            <a:spLocks noGrp="1"/>
          </p:cNvSpPr>
          <p:nvPr>
            <p:ph sz="quarter" idx="4"/>
          </p:nvPr>
        </p:nvSpPr>
        <p:spPr>
          <a:xfrm>
            <a:off x="5989320"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381D6C4-E135-4E85-80CC-E98758F3AA8E}" type="datetimeFigureOut">
              <a:rPr lang="es-MX" smtClean="0"/>
              <a:t>26/03/2020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736A5448-0686-4F6F-BBC8-6E7CEB4E021A}" type="slidenum">
              <a:rPr lang="es-MX" smtClean="0"/>
              <a:t>‹Nº›</a:t>
            </a:fld>
            <a:endParaRPr lang="es-MX"/>
          </a:p>
        </p:txBody>
      </p:sp>
    </p:spTree>
    <p:extLst>
      <p:ext uri="{BB962C8B-B14F-4D97-AF65-F5344CB8AC3E}">
        <p14:creationId xmlns:p14="http://schemas.microsoft.com/office/powerpoint/2010/main" val="3000130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381D6C4-E135-4E85-80CC-E98758F3AA8E}" type="datetimeFigureOut">
              <a:rPr lang="es-MX" smtClean="0"/>
              <a:t>26/03/2020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736A5448-0686-4F6F-BBC8-6E7CEB4E021A}" type="slidenum">
              <a:rPr lang="es-MX" smtClean="0"/>
              <a:t>‹Nº›</a:t>
            </a:fld>
            <a:endParaRPr lang="es-MX"/>
          </a:p>
        </p:txBody>
      </p:sp>
    </p:spTree>
    <p:extLst>
      <p:ext uri="{BB962C8B-B14F-4D97-AF65-F5344CB8AC3E}">
        <p14:creationId xmlns:p14="http://schemas.microsoft.com/office/powerpoint/2010/main" val="67052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1D6C4-E135-4E85-80CC-E98758F3AA8E}" type="datetimeFigureOut">
              <a:rPr lang="es-MX" smtClean="0"/>
              <a:t>26/03/2020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736A5448-0686-4F6F-BBC8-6E7CEB4E021A}" type="slidenum">
              <a:rPr lang="es-MX" smtClean="0"/>
              <a:t>‹Nº›</a:t>
            </a:fld>
            <a:endParaRPr lang="es-MX"/>
          </a:p>
        </p:txBody>
      </p:sp>
    </p:spTree>
    <p:extLst>
      <p:ext uri="{BB962C8B-B14F-4D97-AF65-F5344CB8AC3E}">
        <p14:creationId xmlns:p14="http://schemas.microsoft.com/office/powerpoint/2010/main" val="40588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381D6C4-E135-4E85-80CC-E98758F3AA8E}" type="datetimeFigureOut">
              <a:rPr lang="es-MX" smtClean="0"/>
              <a:t>26/03/2020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36A5448-0686-4F6F-BBC8-6E7CEB4E021A}" type="slidenum">
              <a:rPr lang="es-MX" smtClean="0"/>
              <a:t>‹Nº›</a:t>
            </a:fld>
            <a:endParaRPr lang="es-MX"/>
          </a:p>
        </p:txBody>
      </p:sp>
    </p:spTree>
    <p:extLst>
      <p:ext uri="{BB962C8B-B14F-4D97-AF65-F5344CB8AC3E}">
        <p14:creationId xmlns:p14="http://schemas.microsoft.com/office/powerpoint/2010/main" val="3677662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381D6C4-E135-4E85-80CC-E98758F3AA8E}" type="datetimeFigureOut">
              <a:rPr lang="es-MX" smtClean="0"/>
              <a:t>26/03/2020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736A5448-0686-4F6F-BBC8-6E7CEB4E021A}" type="slidenum">
              <a:rPr lang="es-MX" smtClean="0"/>
              <a:t>‹Nº›</a:t>
            </a:fld>
            <a:endParaRPr lang="es-MX"/>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829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381D6C4-E135-4E85-80CC-E98758F3AA8E}" type="datetimeFigureOut">
              <a:rPr lang="es-MX" smtClean="0"/>
              <a:t>26/03/2020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36A5448-0686-4F6F-BBC8-6E7CEB4E021A}" type="slidenum">
              <a:rPr lang="es-MX" smtClean="0"/>
              <a:t>‹Nº›</a:t>
            </a:fld>
            <a:endParaRPr lang="es-MX"/>
          </a:p>
        </p:txBody>
      </p:sp>
    </p:spTree>
    <p:extLst>
      <p:ext uri="{BB962C8B-B14F-4D97-AF65-F5344CB8AC3E}">
        <p14:creationId xmlns:p14="http://schemas.microsoft.com/office/powerpoint/2010/main" val="3310071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381D6C4-E135-4E85-80CC-E98758F3AA8E}" type="datetimeFigureOut">
              <a:rPr lang="es-MX" smtClean="0"/>
              <a:t>26/03/2020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736A5448-0686-4F6F-BBC8-6E7CEB4E021A}" type="slidenum">
              <a:rPr lang="es-MX" smtClean="0"/>
              <a:t>‹Nº›</a:t>
            </a:fld>
            <a:endParaRPr lang="es-MX"/>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05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495566"/>
            <a:ext cx="9720072" cy="149961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1810873"/>
            <a:ext cx="9720071" cy="4023360"/>
          </a:xfrm>
          <a:prstGeom prst="rect">
            <a:avLst/>
          </a:prstGeom>
        </p:spPr>
        <p:txBody>
          <a:bodyPr vert="horz" lIns="45720" tIns="45720" rIns="4572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381D6C4-E135-4E85-80CC-E98758F3AA8E}" type="datetimeFigureOut">
              <a:rPr lang="es-MX" smtClean="0"/>
              <a:t>26/03/2020</a:t>
            </a:fld>
            <a:endParaRPr lang="es-MX"/>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s-MX"/>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36A5448-0686-4F6F-BBC8-6E7CEB4E021A}" type="slidenum">
              <a:rPr lang="es-MX" smtClean="0"/>
              <a:t>‹Nº›</a:t>
            </a:fld>
            <a:endParaRPr lang="es-MX"/>
          </a:p>
        </p:txBody>
      </p:sp>
      <p:cxnSp>
        <p:nvCxnSpPr>
          <p:cNvPr id="7" name="Straight Connector 6"/>
          <p:cNvCxnSpPr/>
          <p:nvPr/>
        </p:nvCxnSpPr>
        <p:spPr>
          <a:xfrm flipV="1">
            <a:off x="762000" y="727709"/>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92187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Arial Narrow" panose="020B0606020202030204" pitchFamily="34" charset="0"/>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dirty="0" smtClean="0"/>
              <a:t>Comercio electrónico</a:t>
            </a:r>
            <a:endParaRPr lang="es-MX" dirty="0"/>
          </a:p>
        </p:txBody>
      </p:sp>
      <p:sp>
        <p:nvSpPr>
          <p:cNvPr id="3" name="Subtítulo 2"/>
          <p:cNvSpPr>
            <a:spLocks noGrp="1"/>
          </p:cNvSpPr>
          <p:nvPr>
            <p:ph type="subTitle" idx="1"/>
          </p:nvPr>
        </p:nvSpPr>
        <p:spPr/>
        <p:txBody>
          <a:bodyPr/>
          <a:lstStyle/>
          <a:p>
            <a:r>
              <a:rPr lang="es-MX" dirty="0" smtClean="0"/>
              <a:t>Álvarez Rentería Omar</a:t>
            </a:r>
          </a:p>
          <a:p>
            <a:r>
              <a:rPr lang="es-MX" dirty="0" smtClean="0"/>
              <a:t>4° A</a:t>
            </a:r>
          </a:p>
          <a:p>
            <a:r>
              <a:rPr lang="es-MX" dirty="0" smtClean="0"/>
              <a:t>N.L. 03</a:t>
            </a:r>
            <a:endParaRPr lang="es-MX" dirty="0"/>
          </a:p>
        </p:txBody>
      </p:sp>
    </p:spTree>
    <p:extLst>
      <p:ext uri="{BB962C8B-B14F-4D97-AF65-F5344CB8AC3E}">
        <p14:creationId xmlns:p14="http://schemas.microsoft.com/office/powerpoint/2010/main" val="2195882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¿Qué es el comercio electrónico?</a:t>
            </a:r>
            <a:endParaRPr lang="es-MX" dirty="0"/>
          </a:p>
        </p:txBody>
      </p:sp>
      <p:sp>
        <p:nvSpPr>
          <p:cNvPr id="3" name="Marcador de contenido 2"/>
          <p:cNvSpPr>
            <a:spLocks noGrp="1"/>
          </p:cNvSpPr>
          <p:nvPr>
            <p:ph idx="1"/>
          </p:nvPr>
        </p:nvSpPr>
        <p:spPr/>
        <p:txBody>
          <a:bodyPr>
            <a:normAutofit/>
          </a:bodyPr>
          <a:lstStyle/>
          <a:p>
            <a:pPr algn="just">
              <a:lnSpc>
                <a:spcPct val="100000"/>
              </a:lnSpc>
            </a:pPr>
            <a:r>
              <a:rPr lang="es-MX" sz="3200" dirty="0"/>
              <a:t>El comercio </a:t>
            </a:r>
            <a:r>
              <a:rPr lang="es-MX" sz="3200" dirty="0" smtClean="0"/>
              <a:t>electrónico, </a:t>
            </a:r>
            <a:r>
              <a:rPr lang="es-MX" sz="3200" dirty="0"/>
              <a:t>o bien comercio por Internet o comercio en línea, consiste en la compra y venta de productos o de servicios a través de medios electrónicos, tales como redes sociales y otras páginas web.</a:t>
            </a:r>
          </a:p>
        </p:txBody>
      </p:sp>
      <p:pic>
        <p:nvPicPr>
          <p:cNvPr id="1026" name="Picture 2" descr="Resultado de imagen para comercio electron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657" y="3908358"/>
            <a:ext cx="4010687" cy="267379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09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24128" y="325925"/>
            <a:ext cx="10537147" cy="3711921"/>
          </a:xfrm>
        </p:spPr>
        <p:txBody>
          <a:bodyPr>
            <a:noAutofit/>
          </a:bodyPr>
          <a:lstStyle/>
          <a:p>
            <a:pPr algn="just">
              <a:lnSpc>
                <a:spcPct val="100000"/>
              </a:lnSpc>
            </a:pPr>
            <a:r>
              <a:rPr lang="es-MX" sz="2800" dirty="0"/>
              <a:t>Originalmente, el término se aplicaba a la realización de transacciones mediante medios electrónicos tales como el Intercambio electrónico de </a:t>
            </a:r>
            <a:r>
              <a:rPr lang="es-MX" sz="2800" dirty="0" smtClean="0"/>
              <a:t>datos.</a:t>
            </a:r>
            <a:endParaRPr lang="es-MX" sz="2800" dirty="0"/>
          </a:p>
          <a:p>
            <a:pPr algn="just">
              <a:lnSpc>
                <a:spcPct val="100000"/>
              </a:lnSpc>
            </a:pPr>
            <a:r>
              <a:rPr lang="es-MX" sz="2800" dirty="0"/>
              <a:t>La cantidad de comercio llevada a cabo electrónicamente, ha crecido de manera extraordinaria debido a Internet. Una gran variedad de comercio se realiza de esta manera, estimulando la creación y utilización de innovaciones como la transferencia de fondos electrónica, la administración de cadenas de suministro, el marketing en Internet, </a:t>
            </a:r>
            <a:r>
              <a:rPr lang="es-MX" sz="2800" dirty="0" smtClean="0"/>
              <a:t>y </a:t>
            </a:r>
            <a:r>
              <a:rPr lang="es-MX" sz="2800" dirty="0"/>
              <a:t>los sistemas automatizados de recolección de datos</a:t>
            </a:r>
            <a:r>
              <a:rPr lang="es-MX" sz="2800" dirty="0" smtClean="0"/>
              <a:t>.</a:t>
            </a:r>
            <a:endParaRPr lang="es-MX" sz="2800" dirty="0"/>
          </a:p>
        </p:txBody>
      </p:sp>
      <p:pic>
        <p:nvPicPr>
          <p:cNvPr id="2050" name="Picture 2" descr="Resultado de imagen para comercio electronico"/>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756" b="7756"/>
          <a:stretch/>
        </p:blipFill>
        <p:spPr bwMode="auto">
          <a:xfrm>
            <a:off x="4320168" y="4324449"/>
            <a:ext cx="3533760" cy="1987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57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24129" y="289893"/>
            <a:ext cx="5258976" cy="6255761"/>
          </a:xfrm>
        </p:spPr>
        <p:txBody>
          <a:bodyPr>
            <a:noAutofit/>
          </a:bodyPr>
          <a:lstStyle/>
          <a:p>
            <a:pPr algn="just">
              <a:lnSpc>
                <a:spcPct val="100000"/>
              </a:lnSpc>
            </a:pPr>
            <a:r>
              <a:rPr lang="es-MX" sz="2800" dirty="0"/>
              <a:t>La mayor parte del comercio electrónico consiste en la compra y venta de productos o servicios entre personas y empresas, sin embargo un porcentaje considerable del comercio electrónico consiste en la adquisición de artículos virtuales (software y derivados en su mayoría), tales como el acceso a contenido "</a:t>
            </a:r>
            <a:r>
              <a:rPr lang="es-MX" sz="2800" dirty="0" err="1"/>
              <a:t>premium</a:t>
            </a:r>
            <a:r>
              <a:rPr lang="es-MX" sz="2800" dirty="0"/>
              <a:t>" de un sitio web. En este sentido, hay multitud de plataformas en la nube donde te puedes crear tu propio comercio </a:t>
            </a:r>
            <a:r>
              <a:rPr lang="es-MX" sz="2800" dirty="0" smtClean="0"/>
              <a:t>electrónico.</a:t>
            </a:r>
            <a:endParaRPr lang="es-MX" sz="2800" dirty="0"/>
          </a:p>
        </p:txBody>
      </p:sp>
      <p:pic>
        <p:nvPicPr>
          <p:cNvPr id="3074" name="Picture 2" descr="Resultado de imagen para comercio electron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8543" y="2046083"/>
            <a:ext cx="4535428" cy="2582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469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dirty="0" err="1" smtClean="0"/>
              <a:t>Ebay</a:t>
            </a:r>
            <a:endParaRPr lang="es-MX" dirty="0"/>
          </a:p>
        </p:txBody>
      </p:sp>
      <p:sp>
        <p:nvSpPr>
          <p:cNvPr id="3" name="Marcador de contenido 2"/>
          <p:cNvSpPr>
            <a:spLocks noGrp="1"/>
          </p:cNvSpPr>
          <p:nvPr>
            <p:ph idx="1"/>
          </p:nvPr>
        </p:nvSpPr>
        <p:spPr/>
        <p:txBody>
          <a:bodyPr/>
          <a:lstStyle/>
          <a:p>
            <a:pPr>
              <a:lnSpc>
                <a:spcPct val="150000"/>
              </a:lnSpc>
            </a:pPr>
            <a:r>
              <a:rPr lang="es-MX" dirty="0">
                <a:latin typeface="Arial Narrow" panose="020B0606020202030204" pitchFamily="34" charset="0"/>
              </a:rPr>
              <a:t>Para subastar artículos en </a:t>
            </a:r>
            <a:r>
              <a:rPr lang="es-MX" dirty="0" err="1">
                <a:latin typeface="Arial Narrow" panose="020B0606020202030204" pitchFamily="34" charset="0"/>
              </a:rPr>
              <a:t>Ebay</a:t>
            </a:r>
            <a:r>
              <a:rPr lang="es-MX" dirty="0">
                <a:latin typeface="Arial Narrow" panose="020B0606020202030204" pitchFamily="34" charset="0"/>
              </a:rPr>
              <a:t> solo es necesario registrarse en su página web. Su modelo de operación es la subasta, en la cual los interesados ofrecen lo que quieren y pueden por los productos que allí se ofrecen</a:t>
            </a:r>
            <a:r>
              <a:rPr lang="es-MX" dirty="0"/>
              <a:t>.</a:t>
            </a:r>
            <a:endParaRPr lang="es-MX" dirty="0"/>
          </a:p>
        </p:txBody>
      </p:sp>
      <p:pic>
        <p:nvPicPr>
          <p:cNvPr id="4098" name="Picture 2" descr="Resultado de imagen para ebay"/>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000" t="5556" r="15000" b="5556"/>
          <a:stretch/>
        </p:blipFill>
        <p:spPr bwMode="auto">
          <a:xfrm>
            <a:off x="8956232" y="307818"/>
            <a:ext cx="1787967" cy="119197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n para eb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7820" y="3364807"/>
            <a:ext cx="5236360" cy="3252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144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amazon</a:t>
            </a:r>
            <a:endParaRPr lang="es-MX" dirty="0"/>
          </a:p>
        </p:txBody>
      </p:sp>
      <p:sp>
        <p:nvSpPr>
          <p:cNvPr id="3" name="Marcador de contenido 2"/>
          <p:cNvSpPr>
            <a:spLocks noGrp="1"/>
          </p:cNvSpPr>
          <p:nvPr>
            <p:ph idx="1"/>
          </p:nvPr>
        </p:nvSpPr>
        <p:spPr/>
        <p:txBody>
          <a:bodyPr/>
          <a:lstStyle/>
          <a:p>
            <a:pPr>
              <a:lnSpc>
                <a:spcPct val="150000"/>
              </a:lnSpc>
            </a:pPr>
            <a:r>
              <a:rPr lang="es-MX" dirty="0"/>
              <a:t>El rey del comercio electrónico sigue siendo Amazon. Es una de las primeras compañías que le apostó a Internet para vender productos. Hoy en día ofrece diferentes líneas comerciales, además de libros, como software, ropa y artículos para el </a:t>
            </a:r>
            <a:r>
              <a:rPr lang="es-MX" dirty="0" smtClean="0"/>
              <a:t>hogar.</a:t>
            </a:r>
            <a:endParaRPr lang="es-MX" dirty="0"/>
          </a:p>
        </p:txBody>
      </p:sp>
      <p:pic>
        <p:nvPicPr>
          <p:cNvPr id="5122" name="Picture 2" descr="Resultado de imagen para amaz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1875" b="21875"/>
          <a:stretch/>
        </p:blipFill>
        <p:spPr bwMode="auto">
          <a:xfrm>
            <a:off x="8161920" y="207402"/>
            <a:ext cx="2582279" cy="145253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sultado de imagen para amaz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6100" y="3578783"/>
            <a:ext cx="5379801" cy="3019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536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Mercado libre</a:t>
            </a:r>
            <a:endParaRPr lang="es-MX" dirty="0"/>
          </a:p>
        </p:txBody>
      </p:sp>
      <p:sp>
        <p:nvSpPr>
          <p:cNvPr id="3" name="Marcador de contenido 2"/>
          <p:cNvSpPr>
            <a:spLocks noGrp="1"/>
          </p:cNvSpPr>
          <p:nvPr>
            <p:ph idx="1"/>
          </p:nvPr>
        </p:nvSpPr>
        <p:spPr/>
        <p:txBody>
          <a:bodyPr/>
          <a:lstStyle/>
          <a:p>
            <a:pPr>
              <a:lnSpc>
                <a:spcPct val="150000"/>
              </a:lnSpc>
            </a:pPr>
            <a:r>
              <a:rPr lang="es-MX" dirty="0"/>
              <a:t>Es la página más grande y visitada de comercio electrónico en Latinoamérica y la cuarta en el mundo. Tiene sede en la mayoría de países de la región y su nivel de operaciones sigue creciendo gracias al auge que vive el comercio electrónico en </a:t>
            </a:r>
            <a:r>
              <a:rPr lang="es-MX" dirty="0" smtClean="0"/>
              <a:t>Sudamérica</a:t>
            </a:r>
            <a:r>
              <a:rPr lang="es-MX" dirty="0"/>
              <a:t>.</a:t>
            </a:r>
            <a:endParaRPr lang="es-MX" dirty="0"/>
          </a:p>
        </p:txBody>
      </p:sp>
      <p:pic>
        <p:nvPicPr>
          <p:cNvPr id="6146" name="Picture 2" descr="Resultado de imagen para mercado libr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9184403" y="207998"/>
            <a:ext cx="2137167" cy="16028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esultado de imagen para mercado lib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7473" y="3467477"/>
            <a:ext cx="4597054" cy="3111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460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alibaba</a:t>
            </a:r>
            <a:endParaRPr lang="es-MX" dirty="0"/>
          </a:p>
        </p:txBody>
      </p:sp>
      <p:sp>
        <p:nvSpPr>
          <p:cNvPr id="4" name="Marcador de contenido 3"/>
          <p:cNvSpPr>
            <a:spLocks noGrp="1"/>
          </p:cNvSpPr>
          <p:nvPr>
            <p:ph idx="1"/>
          </p:nvPr>
        </p:nvSpPr>
        <p:spPr/>
        <p:txBody>
          <a:bodyPr/>
          <a:lstStyle/>
          <a:p>
            <a:pPr>
              <a:lnSpc>
                <a:spcPct val="150000"/>
              </a:lnSpc>
            </a:pPr>
            <a:r>
              <a:rPr lang="es-MX" dirty="0"/>
              <a:t>China va en camino de ser la primera potencia del mundo y </a:t>
            </a:r>
            <a:r>
              <a:rPr lang="es-MX" dirty="0" err="1"/>
              <a:t>Alibaba</a:t>
            </a:r>
            <a:r>
              <a:rPr lang="es-MX" dirty="0"/>
              <a:t> en ser la primera página de comercio electrónico. Allí se pueden negociar diferentes productos de procedencia china. Su fortaleza radica en que la mayoría de empresas de la potencia asiática están inscritas en esta Web y buscan fortalecer a través de la red su comercio con el mundo.</a:t>
            </a:r>
            <a:endParaRPr lang="es-MX" dirty="0"/>
          </a:p>
        </p:txBody>
      </p:sp>
      <p:pic>
        <p:nvPicPr>
          <p:cNvPr id="7172" name="Picture 4" descr="Resultado de imagen para alibab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36593" y="349247"/>
            <a:ext cx="2530021" cy="110688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sultado de imagen para alibab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3698" y="3941006"/>
            <a:ext cx="4044605" cy="2737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464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rakuten</a:t>
            </a:r>
            <a:endParaRPr lang="es-MX" dirty="0"/>
          </a:p>
        </p:txBody>
      </p:sp>
      <p:sp>
        <p:nvSpPr>
          <p:cNvPr id="3" name="Marcador de contenido 2"/>
          <p:cNvSpPr>
            <a:spLocks noGrp="1"/>
          </p:cNvSpPr>
          <p:nvPr>
            <p:ph idx="1"/>
          </p:nvPr>
        </p:nvSpPr>
        <p:spPr/>
        <p:txBody>
          <a:bodyPr/>
          <a:lstStyle/>
          <a:p>
            <a:pPr fontAlgn="base"/>
            <a:r>
              <a:rPr lang="es-MX" dirty="0"/>
              <a:t>Es la tienda virtual más grande de Japón; en la actualidad cuenta con más de 50 millones de usuarios registrados.</a:t>
            </a:r>
          </a:p>
          <a:p>
            <a:pPr fontAlgn="base"/>
            <a:r>
              <a:rPr lang="es-MX" dirty="0"/>
              <a:t>En el 2005 ganó más de 1.100 millones de dólares. Entre lo que ofrece se destacan los viajes y los créditos para adquirir otros </a:t>
            </a:r>
            <a:r>
              <a:rPr lang="es-MX" dirty="0" smtClean="0"/>
              <a:t>productos</a:t>
            </a:r>
            <a:r>
              <a:rPr lang="es-MX" dirty="0"/>
              <a:t>.</a:t>
            </a:r>
            <a:endParaRPr lang="es-MX" dirty="0"/>
          </a:p>
        </p:txBody>
      </p:sp>
      <p:pic>
        <p:nvPicPr>
          <p:cNvPr id="8194" name="Picture 2" descr="Resultado de imagen para rakute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09433" y="195773"/>
            <a:ext cx="2640593" cy="137971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esultado de imagen para rakut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3943" y="3404103"/>
            <a:ext cx="4144115" cy="3108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56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Wal-mart</a:t>
            </a:r>
            <a:endParaRPr lang="es-MX" dirty="0"/>
          </a:p>
        </p:txBody>
      </p:sp>
      <p:sp>
        <p:nvSpPr>
          <p:cNvPr id="3" name="Marcador de contenido 2"/>
          <p:cNvSpPr>
            <a:spLocks noGrp="1"/>
          </p:cNvSpPr>
          <p:nvPr>
            <p:ph idx="1"/>
          </p:nvPr>
        </p:nvSpPr>
        <p:spPr/>
        <p:txBody>
          <a:bodyPr/>
          <a:lstStyle/>
          <a:p>
            <a:pPr>
              <a:lnSpc>
                <a:spcPct val="150000"/>
              </a:lnSpc>
            </a:pPr>
            <a:r>
              <a:rPr lang="es-MX" dirty="0"/>
              <a:t>Aparte de ser la cadena minorista más grande del mundo, Wal-Mart ha fortalecido su comercio en la Red. Tecnología, ropa y muebles son algunos de los productos que ofrece la cadena en su portal.</a:t>
            </a:r>
            <a:endParaRPr lang="es-MX" dirty="0"/>
          </a:p>
        </p:txBody>
      </p:sp>
      <p:pic>
        <p:nvPicPr>
          <p:cNvPr id="9218" name="Picture 2" descr="Resultado de imagen para walm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9845" y="302224"/>
            <a:ext cx="2220142" cy="123439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Resultado de imagen para walm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4095" y="3524796"/>
            <a:ext cx="4243811" cy="2814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292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Seguridad en el comercio electrónico</a:t>
            </a:r>
            <a:endParaRPr lang="es-MX" dirty="0"/>
          </a:p>
        </p:txBody>
      </p:sp>
      <p:sp>
        <p:nvSpPr>
          <p:cNvPr id="3" name="Marcador de contenido 2"/>
          <p:cNvSpPr>
            <a:spLocks noGrp="1"/>
          </p:cNvSpPr>
          <p:nvPr>
            <p:ph idx="1"/>
          </p:nvPr>
        </p:nvSpPr>
        <p:spPr>
          <a:xfrm>
            <a:off x="470781" y="1810873"/>
            <a:ext cx="7460056" cy="4644248"/>
          </a:xfrm>
        </p:spPr>
        <p:txBody>
          <a:bodyPr/>
          <a:lstStyle/>
          <a:p>
            <a:pPr>
              <a:lnSpc>
                <a:spcPct val="100000"/>
              </a:lnSpc>
            </a:pPr>
            <a:r>
              <a:rPr lang="es-MX" dirty="0"/>
              <a:t>La seguridad en el comercio electrónico y específicamente en las transacciones comerciales es un aspecto de suma importancia. Para ello es necesario disponer de un servidor seguro a través del cual toda la información confidencial es </a:t>
            </a:r>
            <a:r>
              <a:rPr lang="es-MX" i="1" dirty="0" err="1"/>
              <a:t>encriptada</a:t>
            </a:r>
            <a:r>
              <a:rPr lang="es-MX" dirty="0"/>
              <a:t> y viaja de forma segura, </a:t>
            </a:r>
            <a:r>
              <a:rPr lang="es-MX" dirty="0" err="1"/>
              <a:t>ésto</a:t>
            </a:r>
            <a:r>
              <a:rPr lang="es-MX" dirty="0"/>
              <a:t> brinda confianza tanto a proveedores como a compradores que hacen del comercio electrónico su forma habitual de negocios.</a:t>
            </a:r>
          </a:p>
          <a:p>
            <a:pPr>
              <a:lnSpc>
                <a:spcPct val="100000"/>
              </a:lnSpc>
            </a:pPr>
            <a:r>
              <a:rPr lang="es-MX" dirty="0"/>
              <a:t>Al igual que en el comercio tradicional existe un riesgo en el comercio electrónico, al realizar una transacción por Internet, el comprador teme por la posibilidad de que sus datos personales (nombre, dirección, número de tarjeta de crédito, etc.) sean interceptados por "alguien", y suplante así su identidad; de igual forma el vendedor necesita asegurarse de que los datos enviados sean de quien dice serlos</a:t>
            </a:r>
            <a:r>
              <a:rPr lang="es-MX" dirty="0" smtClean="0"/>
              <a:t>.</a:t>
            </a:r>
            <a:endParaRPr lang="es-MX" dirty="0"/>
          </a:p>
        </p:txBody>
      </p:sp>
      <p:pic>
        <p:nvPicPr>
          <p:cNvPr id="10242" name="Picture 2" descr="Resultado de imagen para seguridad en el comercio electron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7044" y="2879002"/>
            <a:ext cx="3420175" cy="1920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911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conclusión</a:t>
            </a:r>
            <a:endParaRPr lang="es-MX" dirty="0"/>
          </a:p>
        </p:txBody>
      </p:sp>
      <p:sp>
        <p:nvSpPr>
          <p:cNvPr id="3" name="Marcador de contenido 2"/>
          <p:cNvSpPr>
            <a:spLocks noGrp="1"/>
          </p:cNvSpPr>
          <p:nvPr>
            <p:ph idx="1"/>
          </p:nvPr>
        </p:nvSpPr>
        <p:spPr/>
        <p:txBody>
          <a:bodyPr/>
          <a:lstStyle/>
          <a:p>
            <a:r>
              <a:rPr lang="es-MX" dirty="0"/>
              <a:t>El Comercio Electrónico nace como una alternativa de reducción de costos y como herramienta fundamental en el desempeño empresarial; formando parte importante en el mundo de Internet, el cual no conoce fronteras y está transformando al mundo.</a:t>
            </a:r>
          </a:p>
          <a:p>
            <a:r>
              <a:rPr lang="es-MX" dirty="0"/>
              <a:t>El Comercio Electrónico hace sencilla la labor de negocios de los clientes, reduce los costos y precios, y garantiza una disponibilidad las 24 horas del día.</a:t>
            </a:r>
          </a:p>
          <a:p>
            <a:r>
              <a:rPr lang="es-MX" dirty="0"/>
              <a:t>Por otra parte, elimina el contacto directo y por ende el conocimiento de la empresa y el cliente; así como también crea desconfianza en cuanto a la seguridad del sistema.</a:t>
            </a:r>
          </a:p>
          <a:p>
            <a:r>
              <a:rPr lang="es-MX" dirty="0"/>
              <a:t>A pesar de todas las formas de seguridad que hay para el Comercio electrónico, estas transacciones tienen un alto porcentaje de riesgos, fraude o alteración de datos personales.</a:t>
            </a:r>
          </a:p>
          <a:p>
            <a:endParaRPr lang="es-MX" dirty="0"/>
          </a:p>
        </p:txBody>
      </p:sp>
    </p:spTree>
    <p:extLst>
      <p:ext uri="{BB962C8B-B14F-4D97-AF65-F5344CB8AC3E}">
        <p14:creationId xmlns:p14="http://schemas.microsoft.com/office/powerpoint/2010/main" val="1722393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esultado de imagen para comercio electronico"/>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82489" y="3458876"/>
            <a:ext cx="53340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Resultado de imagen para comercio electronic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374016" y="3458423"/>
            <a:ext cx="5334755" cy="320085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Resultado de imagen para comercio electronic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374016" y="144855"/>
            <a:ext cx="53340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Resultado de imagen para comercio electronic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82489" y="144855"/>
            <a:ext cx="53340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Resultado de imagen para comercio electronic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8216" y="2133886"/>
            <a:ext cx="6475569" cy="2590228"/>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2506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docProps/app.xml><?xml version="1.0" encoding="utf-8"?>
<Properties xmlns="http://schemas.openxmlformats.org/officeDocument/2006/extended-properties" xmlns:vt="http://schemas.openxmlformats.org/officeDocument/2006/docPropsVTypes">
  <Template>Integral</Template>
  <TotalTime>109</TotalTime>
  <Words>380</Words>
  <Application>Microsoft Office PowerPoint</Application>
  <PresentationFormat>Panorámica</PresentationFormat>
  <Paragraphs>30</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Arial</vt:lpstr>
      <vt:lpstr>Arial Narrow</vt:lpstr>
      <vt:lpstr>Tw Cen MT</vt:lpstr>
      <vt:lpstr>Tw Cen MT Condensed</vt:lpstr>
      <vt:lpstr>Wingdings 3</vt:lpstr>
      <vt:lpstr>Integral</vt:lpstr>
      <vt:lpstr>Comercio electrónico</vt:lpstr>
      <vt:lpstr>¿Qué es el comercio electrónico?</vt:lpstr>
      <vt:lpstr>Presentación de PowerPoint</vt:lpstr>
      <vt:lpstr>Presentación de PowerPoint</vt:lpstr>
      <vt:lpstr>Ebay</vt:lpstr>
      <vt:lpstr>amazon</vt:lpstr>
      <vt:lpstr>Mercado libre</vt:lpstr>
      <vt:lpstr>alibaba</vt:lpstr>
      <vt:lpstr>rakuten</vt:lpstr>
      <vt:lpstr>Wal-mart</vt:lpstr>
      <vt:lpstr>Seguridad en el comercio electrónico</vt:lpstr>
      <vt:lpstr>conclusión</vt:lpstr>
      <vt:lpstr>Presentación de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Comercio electrónico</dc:title>
  <dc:creator>Alicia Renteria Guevara</dc:creator>
  <cp:lastModifiedBy>Alicia Renteria Guevara</cp:lastModifiedBy>
  <cp:revision>10</cp:revision>
  <dcterms:created xsi:type="dcterms:W3CDTF">2020-03-26T17:59:44Z</dcterms:created>
  <dcterms:modified xsi:type="dcterms:W3CDTF">2020-03-26T19:49:38Z</dcterms:modified>
</cp:coreProperties>
</file>