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." id="{52E9876C-8EC5-4E87-9DAA-C7EB3B1578E8}">
          <p14:sldIdLst>
            <p14:sldId id="271"/>
            <p14:sldId id="256"/>
          </p14:sldIdLst>
        </p14:section>
        <p14:section name="Aplicaciones domésticas." id="{2955B63B-3C40-41D7-B99B-32CC2A735094}">
          <p14:sldIdLst>
            <p14:sldId id="257"/>
            <p14:sldId id="258"/>
            <p14:sldId id="259"/>
            <p14:sldId id="260"/>
            <p14:sldId id="261"/>
          </p14:sldIdLst>
        </p14:section>
        <p14:section name="Usuarios moviles." id="{D56C2379-4ADA-4A26-92D1-D08FA5CED7AA}">
          <p14:sldIdLst>
            <p14:sldId id="262"/>
          </p14:sldIdLst>
        </p14:section>
        <p14:section name="Tecnología alámbrica e inalámbrica." id="{B3AF0B90-475D-4170-90E9-09F7FDB22EA8}">
          <p14:sldIdLst>
            <p14:sldId id="263"/>
            <p14:sldId id="264"/>
          </p14:sldIdLst>
        </p14:section>
        <p14:section name="Dispositivos inteligentes." id="{62F1D0EA-247D-4F79-98FB-7AAF38B0F2C5}">
          <p14:sldIdLst>
            <p14:sldId id="265"/>
            <p14:sldId id="266"/>
          </p14:sldIdLst>
        </p14:section>
        <p14:section name="Las redes sociales." id="{01B776CD-DA46-4E83-B2B5-CB0AA77DF056}">
          <p14:sldIdLst>
            <p14:sldId id="267"/>
            <p14:sldId id="268"/>
            <p14:sldId id="269"/>
            <p14:sldId id="270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605B49A3-800C-402E-B5FA-6444A5F58AE4}" type="datetimeFigureOut">
              <a:rPr lang="es-MX" smtClean="0"/>
              <a:pPr/>
              <a:t>27/02/2020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C99CCAD6-AB43-4BD3-8660-B1ABFD4B47BC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2521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CAD6-AB43-4BD3-8660-B1ABFD4B47BC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9332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CAD6-AB43-4BD3-8660-B1ABFD4B47BC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7966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EE01082-1A16-4D47-960F-62C1C633E8BF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7653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5C4C-0A54-4246-8629-155611718746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340339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C326-5ADF-4AAE-8417-FAE9F1981DB2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459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A9AD3-E6CA-4DB4-A029-F5B6ABC94881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65339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0561-14C8-4564-B222-2FC432BDD7E9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784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1DF0-C66D-4621-AACA-CB9A827092FA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7734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A12D-E436-44D3-A25B-940267B6F518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10181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60FB6-D31F-41A4-BACE-2B64B503C262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845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A7F6-BE0F-49F3-ABA2-894678BEA01D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06553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68FF-A6DE-43EF-BFE8-4A91FB5A0E42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845236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5E0BA-4313-4682-B902-82C7D00937D1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5880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0B6C9-9787-46CB-8B52-73CD06E91332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790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8CB1-C80E-44BA-8527-BB1DD18C71DC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132773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B674-3E2E-42B0-A7A1-DF78C13BC8E8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1139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FF14-A0A1-4028-A300-CEB7CDA50962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0639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E4EC-219A-4AF2-A69E-8C20C7540586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4542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7A44-9874-4CDA-AFB0-13CAFC5A9B55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2550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" name="arrow.wav"/>
          </p:stSnd>
        </p:sndAc>
      </p:transition>
    </mc:Choice>
    <mc:Fallback>
      <p:transition spd="slow" advClick="0" advTm="3000">
        <p:fade/>
        <p:sndAc>
          <p:stSnd>
            <p:snd r:embed="rId1" name="arrow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</a:lstStyle>
          <a:p>
            <a:fld id="{B3F624A1-332E-46C4-B6B4-D42269B9E4D9}" type="datetime1">
              <a:rPr lang="es-MX" smtClean="0"/>
              <a:t>27/02/2020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</a:lstStyle>
          <a:p>
            <a:fld id="{E21B0D4A-DA13-4144-811F-405297E7A06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131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19" name="arrow.wav"/>
          </p:stSnd>
        </p:sndAc>
      </p:transition>
    </mc:Choice>
    <mc:Fallback>
      <p:transition spd="slow" advClick="0" advTm="3000">
        <p:fade/>
        <p:sndAc>
          <p:stSnd>
            <p:snd r:embed="rId19" name="arrow.wav"/>
          </p:stSnd>
        </p:sndAc>
      </p:transition>
    </mc:Fallback>
  </mc:AlternateConten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Century Gothic" panose="020B050202020202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Century Gothic" panose="020B0502020202020204" pitchFamily="34" charset="0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Century Gothic" panose="020B0502020202020204" pitchFamily="34" charset="0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Century Gothic" panose="020B0502020202020204" pitchFamily="34" charset="0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0629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">
        <p:fade/>
        <p:sndAc>
          <p:stSnd>
            <p:snd r:embed="rId3" name="arrow.wav"/>
          </p:stSnd>
        </p:sndAc>
      </p:transition>
    </mc:Choice>
    <mc:Fallback>
      <p:transition spd="med" advClick="0" advTm="1000">
        <p:fade/>
        <p:sndAc>
          <p:stSnd>
            <p:snd r:embed="rId3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Comunidades virtuales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725772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Álvarez Rentería Omar</a:t>
            </a:r>
          </a:p>
          <a:p>
            <a:r>
              <a:rPr lang="es-MX" dirty="0" smtClean="0"/>
              <a:t>4° Semestre</a:t>
            </a:r>
          </a:p>
          <a:p>
            <a:r>
              <a:rPr lang="es-MX" dirty="0" smtClean="0"/>
              <a:t>Informática</a:t>
            </a:r>
          </a:p>
          <a:p>
            <a:r>
              <a:rPr lang="es-MX" dirty="0" smtClean="0"/>
              <a:t>COBACH 26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566524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2000">
        <p15:prstTrans prst="curtains"/>
        <p:sndAc>
          <p:stSnd>
            <p:snd r:embed="rId2" name="arrow.wav"/>
          </p:stSnd>
        </p:sndAc>
      </p:transition>
    </mc:Choice>
    <mc:Fallback>
      <p:transition spd="slow" advClick="0" advTm="2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 a información remota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5684821" cy="331893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s-MX" dirty="0" smtClean="0"/>
              <a:t>La información disponible incluye artes, negocios, cocina, gobiernos, salud, historia y muchas cosas más. Muchos periódicos ahora están disponibles en línea y pueden personalizarse y las bibliotecas digitales en línea.</a:t>
            </a:r>
            <a:endParaRPr lang="es-MX" dirty="0"/>
          </a:p>
        </p:txBody>
      </p:sp>
      <p:pic>
        <p:nvPicPr>
          <p:cNvPr id="1028" name="Picture 4" descr="Resultado de imagen para acceso a informacion remo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833" y="2942376"/>
            <a:ext cx="4217970" cy="230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07835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 de persona a persona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6046959" cy="331893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MX" dirty="0" smtClean="0"/>
              <a:t>Muchas personas utilizan los mensajes instantáneos, el salón de conversación (chat room), en el que un grupo de personas pueden escribir mensajes para que todos lo vean.</a:t>
            </a:r>
            <a:endParaRPr lang="es-MX" dirty="0"/>
          </a:p>
        </p:txBody>
      </p:sp>
      <p:pic>
        <p:nvPicPr>
          <p:cNvPr id="2050" name="Picture 2" descr="Resultado de imagen para Comunicación de persona a perso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721" y="3204204"/>
            <a:ext cx="373380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759862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Entretenimiento</a:t>
            </a:r>
            <a:r>
              <a:rPr lang="es-MX" dirty="0" smtClean="0"/>
              <a:t> </a:t>
            </a: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interactivo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5042025" cy="331893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MX" dirty="0" smtClean="0"/>
              <a:t>Otra área activa es la de los juegos electrónicos con simulación de varias personas en tiempo real, llamadas telefónicas, el teléfono con video y la radio por Internet. </a:t>
            </a:r>
            <a:endParaRPr lang="es-MX" dirty="0"/>
          </a:p>
        </p:txBody>
      </p:sp>
      <p:pic>
        <p:nvPicPr>
          <p:cNvPr id="3074" name="Picture 2" descr="Resultado de imagen para entretenimiento interacti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573" y="2978149"/>
            <a:ext cx="4762500" cy="2476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573419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Comercio electrónico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4571245" cy="331893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MX" dirty="0" smtClean="0"/>
              <a:t>Comprar desde el hogar ya es una actividad común y permite que los usuarios inspeccionen los catálogos en línea de miles de compañías.</a:t>
            </a:r>
            <a:endParaRPr lang="es-MX" dirty="0"/>
          </a:p>
        </p:txBody>
      </p:sp>
      <p:pic>
        <p:nvPicPr>
          <p:cNvPr id="4098" name="Picture 2" descr="Resultado de imagen para comercio electron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60" y="2556932"/>
            <a:ext cx="5305299" cy="353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782192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Servicios en línea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5204987" cy="33189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MX" dirty="0" smtClean="0"/>
              <a:t>Sin duda, el rango de usos de las redes de computadoras seguirá creciendo con rapidez y probablemente en formas que nadie puede prever ahora,</a:t>
            </a:r>
            <a:endParaRPr lang="es-MX" dirty="0"/>
          </a:p>
        </p:txBody>
      </p:sp>
      <p:pic>
        <p:nvPicPr>
          <p:cNvPr id="5122" name="Picture 2" descr="Resultado de imagen para servicios en lin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906" y="2848522"/>
            <a:ext cx="4642937" cy="302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94751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7 C 4.79167E-6 0.0331 0.02695 0.05995 0.06002 0.05995 C 0.09895 0.05995 0.11302 0.03009 0.11901 0.01204 L 0.125 -0.01204 C 0.13098 -0.03009 0.14596 -0.05995 0.18997 -0.05995 C 0.21796 -0.05995 0.25 -0.0331 0.25 3.7037E-7 C 0.25 0.0331 0.21796 0.05995 0.18997 0.05995 C 0.14596 0.05995 0.13098 0.03009 0.125 0.01204 L 0.11901 -0.01204 C 0.11302 -0.03009 0.09895 -0.05995 0.06002 -0.05995 C 0.02695 -0.05995 4.79167E-6 -0.0331 4.79167E-6 3.7037E-7 Z " pathEditMode="relative" rAng="0" ptsTypes="AAAAAAAAAAA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Usuarios móviles.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9568757" cy="331893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MX" dirty="0" smtClean="0">
                <a:latin typeface="Century Gothic" panose="020B0502020202020204" pitchFamily="34" charset="0"/>
              </a:rPr>
              <a:t>Un </a:t>
            </a:r>
            <a:r>
              <a:rPr lang="es-MX" dirty="0">
                <a:latin typeface="Century Gothic" panose="020B0502020202020204" pitchFamily="34" charset="0"/>
              </a:rPr>
              <a:t>dispositivo móvil se puede definir como un aparato de pequeño tamaño, con algunas capacidades de procesamiento, con conexión permanente o intermitente a una red, con memoria limitada, que ha sido diseñado específicamente para una función, pero que puede llevar a cabo otras funciones más generales.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88950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Tecnología alámbrica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5123506" cy="33189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MX" dirty="0"/>
              <a:t>Se utiliza un soporte físico para enviar la señal.</a:t>
            </a:r>
          </a:p>
        </p:txBody>
      </p:sp>
      <p:pic>
        <p:nvPicPr>
          <p:cNvPr id="6146" name="Picture 2" descr="https://sites.google.com/site/teccomunicacionmei/_/rsrc/1467895605488/home/comunicacion-alambrica-e-inalambrica/com%20alam.png?height=226&amp;width=3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283" y="2732669"/>
            <a:ext cx="4078415" cy="29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86466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Tecnología inalámbrica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4661779" cy="33189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MX" dirty="0"/>
              <a:t>No se necesita un soporte físico para transmitir la información, que viaja en forma de ondas.</a:t>
            </a:r>
          </a:p>
        </p:txBody>
      </p:sp>
      <p:pic>
        <p:nvPicPr>
          <p:cNvPr id="7170" name="Picture 2" descr="https://sites.google.com/site/teccomunicacionmei/_/rsrc/1467895605188/home/comunicacion-alambrica-e-inalambrica/wifi%20comu%20ina.jpg?height=240&amp;width=3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853" y="2732933"/>
            <a:ext cx="4074060" cy="307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384192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Características de los 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martphone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10102912" cy="346362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es-MX" dirty="0"/>
              <a:t>- </a:t>
            </a:r>
            <a:r>
              <a:rPr lang="es-MX" dirty="0" smtClean="0"/>
              <a:t>Permite </a:t>
            </a:r>
            <a:r>
              <a:rPr lang="es-MX" dirty="0"/>
              <a:t>realizar llamadas telefónicas</a:t>
            </a:r>
            <a:r>
              <a:rPr lang="es-MX" dirty="0" smtClean="0"/>
              <a:t>.</a:t>
            </a:r>
            <a:r>
              <a:rPr lang="es-MX" b="1" u="sng" dirty="0"/>
              <a:t/>
            </a:r>
            <a:br>
              <a:rPr lang="es-MX" b="1" u="sng" dirty="0"/>
            </a:br>
            <a:r>
              <a:rPr lang="es-MX" dirty="0"/>
              <a:t>- C</a:t>
            </a:r>
            <a:r>
              <a:rPr lang="es-MX" dirty="0" smtClean="0"/>
              <a:t>orreo </a:t>
            </a:r>
            <a:r>
              <a:rPr lang="es-MX" dirty="0"/>
              <a:t>electrónico y posibilidad de conexión a redes sociales</a:t>
            </a:r>
            <a:r>
              <a:rPr lang="es-MX" dirty="0" smtClean="0"/>
              <a:t>.</a:t>
            </a:r>
            <a:r>
              <a:rPr lang="es-MX" dirty="0"/>
              <a:t/>
            </a:r>
            <a:br>
              <a:rPr lang="es-MX" dirty="0"/>
            </a:br>
            <a:r>
              <a:rPr lang="es-MX" dirty="0"/>
              <a:t> - </a:t>
            </a:r>
            <a:r>
              <a:rPr lang="es-MX" dirty="0" smtClean="0"/>
              <a:t>Cuenta con GPS.</a:t>
            </a:r>
            <a:r>
              <a:rPr lang="es-MX" dirty="0"/>
              <a:t/>
            </a:r>
            <a:br>
              <a:rPr lang="es-MX" dirty="0"/>
            </a:br>
            <a:r>
              <a:rPr lang="es-MX" dirty="0"/>
              <a:t> - Utiliza cualquier interfaz para el ingreso de datos, como por ejemplo teclado QWERTY, pantalla táctil</a:t>
            </a:r>
            <a:r>
              <a:rPr lang="es-MX" dirty="0" smtClean="0"/>
              <a:t>.</a:t>
            </a:r>
            <a:r>
              <a:rPr lang="es-MX" dirty="0"/>
              <a:t/>
            </a:r>
            <a:br>
              <a:rPr lang="es-MX" dirty="0"/>
            </a:br>
            <a:r>
              <a:rPr lang="es-MX" dirty="0"/>
              <a:t> - Te permiten ingresar a Internet con tecnología 4G</a:t>
            </a:r>
            <a:r>
              <a:rPr lang="es-MX" dirty="0" smtClean="0"/>
              <a:t>.</a:t>
            </a:r>
            <a:r>
              <a:rPr lang="es-MX" dirty="0"/>
              <a:t/>
            </a:r>
            <a:br>
              <a:rPr lang="es-MX" dirty="0"/>
            </a:br>
            <a:r>
              <a:rPr lang="es-MX" dirty="0"/>
              <a:t> - Conectividad inalámbrica como por ejemplo Wi-Fi</a:t>
            </a:r>
            <a:r>
              <a:rPr lang="es-MX" dirty="0" smtClean="0"/>
              <a:t>.</a:t>
            </a:r>
            <a:r>
              <a:rPr lang="es-MX" dirty="0"/>
              <a:t/>
            </a:r>
            <a:br>
              <a:rPr lang="es-MX" dirty="0"/>
            </a:br>
            <a:r>
              <a:rPr lang="es-MX" dirty="0"/>
              <a:t> - Permitan leer documentos en distintos formatos, entre ellos los PDFs y archivos de Microsoft Office</a:t>
            </a:r>
            <a:r>
              <a:rPr lang="es-MX" dirty="0" smtClean="0"/>
              <a:t>.</a:t>
            </a:r>
            <a:r>
              <a:rPr lang="es-MX" dirty="0"/>
              <a:t/>
            </a:r>
            <a:br>
              <a:rPr lang="es-MX" dirty="0"/>
            </a:br>
            <a:r>
              <a:rPr lang="es-MX" dirty="0"/>
              <a:t> - Debe contar con algún sistema operativo </a:t>
            </a:r>
            <a:r>
              <a:rPr lang="es-MX" dirty="0" smtClean="0"/>
              <a:t>móvil. </a:t>
            </a:r>
            <a:r>
              <a:rPr lang="es-MX" dirty="0"/>
              <a:t>En este enlace puedes </a:t>
            </a:r>
            <a:r>
              <a:rPr lang="es-MX" dirty="0" smtClean="0"/>
              <a:t>conocerlos </a:t>
            </a:r>
            <a:r>
              <a:rPr lang="es-MX" dirty="0"/>
              <a:t>todos: Sistemas Operativos </a:t>
            </a:r>
            <a:r>
              <a:rPr lang="es-MX" dirty="0" smtClean="0"/>
              <a:t>Móviles.</a:t>
            </a:r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334329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Relojes inteligentes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5693874" cy="331893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s-MX" dirty="0"/>
              <a:t>Un reloj inteligente o pulsera inteligente (en inglés: </a:t>
            </a:r>
            <a:r>
              <a:rPr lang="es-MX" dirty="0" err="1"/>
              <a:t>SmartWatch</a:t>
            </a:r>
            <a:r>
              <a:rPr lang="es-MX" dirty="0"/>
              <a:t>), es un reloj de pulsera revolucionario, que ofrece funciones ampliamente mejoradas a las de un reloj de pulsera habitual.</a:t>
            </a:r>
          </a:p>
        </p:txBody>
      </p:sp>
      <p:pic>
        <p:nvPicPr>
          <p:cNvPr id="8194" name="Picture 2" descr="Resultado de imagen para relojes intelige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98" y="2556932"/>
            <a:ext cx="3499917" cy="349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599072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Efectos de las redes en aspectos sociales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1781" y="2556932"/>
            <a:ext cx="6952306" cy="331893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MX" dirty="0"/>
              <a:t>Algunas de las consecuencias de las redes sociales en los jóvenes son la dependencia y ansiedad, trastornos del sueño, inseguridad en sí mismos, y el </a:t>
            </a:r>
            <a:r>
              <a:rPr lang="es-MX" dirty="0" smtClean="0"/>
              <a:t>ciber-acoso.</a:t>
            </a:r>
          </a:p>
          <a:p>
            <a:pPr>
              <a:lnSpc>
                <a:spcPct val="150000"/>
              </a:lnSpc>
            </a:pPr>
            <a:r>
              <a:rPr lang="es-MX" b="1" dirty="0" smtClean="0"/>
              <a:t>-</a:t>
            </a:r>
            <a:r>
              <a:rPr lang="es-MX" b="1" dirty="0" smtClean="0"/>
              <a:t>Ansiedad</a:t>
            </a:r>
            <a:r>
              <a:rPr lang="es-MX" b="1" dirty="0"/>
              <a:t>. </a:t>
            </a:r>
            <a:r>
              <a:rPr lang="es-MX" b="1" dirty="0" smtClean="0"/>
              <a:t/>
            </a:r>
            <a:br>
              <a:rPr lang="es-MX" b="1" dirty="0" smtClean="0"/>
            </a:br>
            <a:r>
              <a:rPr lang="es-MX" b="1" dirty="0" smtClean="0"/>
              <a:t>–Trastornos del sueño. </a:t>
            </a:r>
            <a:r>
              <a:rPr lang="es-MX" b="1" dirty="0"/>
              <a:t/>
            </a:r>
            <a:br>
              <a:rPr lang="es-MX" b="1" dirty="0"/>
            </a:br>
            <a:r>
              <a:rPr lang="es-MX" b="1" dirty="0"/>
              <a:t>–Inseguridad respecto a su aspecto físico. </a:t>
            </a:r>
            <a:r>
              <a:rPr lang="es-MX" b="1" dirty="0"/>
              <a:t/>
            </a:r>
            <a:br>
              <a:rPr lang="es-MX" b="1" dirty="0"/>
            </a:br>
            <a:r>
              <a:rPr lang="es-MX" b="1" dirty="0"/>
              <a:t>–Víctima de </a:t>
            </a:r>
            <a:r>
              <a:rPr lang="es-MX" b="1" dirty="0" smtClean="0"/>
              <a:t>ciber-acoso</a:t>
            </a:r>
            <a:r>
              <a:rPr lang="es-MX" b="1" dirty="0"/>
              <a:t>.</a:t>
            </a:r>
            <a:endParaRPr lang="es-MX" b="1" dirty="0"/>
          </a:p>
        </p:txBody>
      </p:sp>
      <p:pic>
        <p:nvPicPr>
          <p:cNvPr id="9218" name="Picture 2" descr="Resultado de imagen para Efectos de las redes en aspectos socia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087" y="2765233"/>
            <a:ext cx="3387883" cy="19850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13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989969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295400" y="557793"/>
            <a:ext cx="9601200" cy="1304925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Gobierno y seguridad de información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295400" y="1765426"/>
            <a:ext cx="9601200" cy="4353947"/>
          </a:xfrm>
        </p:spPr>
        <p:txBody>
          <a:bodyPr>
            <a:normAutofit fontScale="85000" lnSpcReduction="10000"/>
          </a:bodyPr>
          <a:lstStyle/>
          <a:p>
            <a:r>
              <a:rPr lang="es-MX" dirty="0"/>
              <a:t>El objetivo de la </a:t>
            </a:r>
            <a:r>
              <a:rPr lang="es-MX" dirty="0" err="1" smtClean="0"/>
              <a:t>ciber</a:t>
            </a:r>
            <a:r>
              <a:rPr lang="es-MX" dirty="0" smtClean="0"/>
              <a:t>-seguridad </a:t>
            </a:r>
            <a:r>
              <a:rPr lang="es-MX" dirty="0"/>
              <a:t>de la información es desarrollar, implementar y administrar un programa </a:t>
            </a:r>
            <a:r>
              <a:rPr lang="es-MX" dirty="0" smtClean="0"/>
              <a:t>que </a:t>
            </a:r>
            <a:r>
              <a:rPr lang="es-MX" dirty="0"/>
              <a:t>alcance los </a:t>
            </a:r>
            <a:r>
              <a:rPr lang="es-MX" dirty="0" smtClean="0"/>
              <a:t>cinco </a:t>
            </a:r>
            <a:r>
              <a:rPr lang="es-MX" dirty="0"/>
              <a:t>resultados básicos de un gobierno eficaz de </a:t>
            </a:r>
            <a:r>
              <a:rPr lang="es-MX" dirty="0" smtClean="0"/>
              <a:t>seguridad:</a:t>
            </a:r>
          </a:p>
          <a:p>
            <a:pPr marL="0" indent="0">
              <a:buNone/>
            </a:pPr>
            <a:r>
              <a:rPr lang="es-MX" dirty="0" smtClean="0"/>
              <a:t>Alineación </a:t>
            </a:r>
            <a:r>
              <a:rPr lang="es-MX" dirty="0"/>
              <a:t>estratégica: Alinear la seguridad de la información con la estrategia de negocio.</a:t>
            </a:r>
          </a:p>
          <a:p>
            <a:pPr marL="0" indent="0">
              <a:buNone/>
            </a:pPr>
            <a:r>
              <a:rPr lang="es-MX" dirty="0"/>
              <a:t>Administrar los riesgos: Ejecutar medidas apropiadas para mitigar los riesgos y reducir el posible impacto que tendrían en los activos de información.</a:t>
            </a:r>
          </a:p>
          <a:p>
            <a:pPr marL="0" indent="0">
              <a:buNone/>
            </a:pPr>
            <a:r>
              <a:rPr lang="es-MX" dirty="0"/>
              <a:t>Entrega de valor: Optimizar las inversiones en la seguridad.</a:t>
            </a:r>
          </a:p>
          <a:p>
            <a:pPr marL="0" indent="0">
              <a:buNone/>
            </a:pPr>
            <a:r>
              <a:rPr lang="es-MX" dirty="0"/>
              <a:t>Administración de recursos: Utilizar el conocimiento y la infraestructura de la seguridad de la información con eficiencia y eficacia.</a:t>
            </a:r>
          </a:p>
          <a:p>
            <a:pPr marL="0" indent="0">
              <a:buNone/>
            </a:pPr>
            <a:r>
              <a:rPr lang="es-MX" dirty="0"/>
              <a:t>Medición del desempeño: Monitorear y reportar métricas de seguridad de la información para garantizar que se alcancen los objetivos.</a:t>
            </a:r>
          </a:p>
          <a:p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901053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Aspectos negativos de las redes sociales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1299" y="2556932"/>
            <a:ext cx="5935297" cy="331893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s-MX" dirty="0"/>
              <a:t>Cada vez más jóvenes sufren adicción a las redes sociales y esto provoca en ellos, inquietud, falta de concentración y alteraciones del ánimo. ... Aquellos que han desarrollado un alto grado de dependencia de las redes sociales, pueden terminar sufriendo estados de ansiedad y estrés.</a:t>
            </a:r>
          </a:p>
        </p:txBody>
      </p:sp>
      <p:pic>
        <p:nvPicPr>
          <p:cNvPr id="10242" name="Picture 2" descr="Resultado de imagen para aspectos negativos de las redes socia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2" y="2939261"/>
            <a:ext cx="3577879" cy="270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15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330870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C 0.00182 0.00069 0.00378 0.00023 0.00534 0.00185 C 0.00638 0.00301 0.0069 0.00556 0.00742 0.00741 C 0.00834 0.01065 0.00899 0.01759 0.00951 0.0206 C 0.01016 0.02454 0.01094 0.02824 0.01159 0.03194 C 0.01198 0.0338 0.01237 0.03565 0.01276 0.0375 C 0.01302 0.04005 0.01328 0.04259 0.0138 0.04514 C 0.01432 0.04838 0.01537 0.05116 0.01589 0.0544 C 0.01641 0.05764 0.01615 0.06088 0.01693 0.06389 C 0.01836 0.06944 0.02044 0.07222 0.02331 0.07523 C 0.02461 0.07662 0.02604 0.07778 0.02748 0.07893 C 0.0306 0.08102 0.03386 0.08264 0.03698 0.08449 C 0.03906 0.08588 0.04115 0.08796 0.04336 0.08819 L 0.05391 0.09028 C 0.06302 0.08958 0.07214 0.08935 0.08138 0.08819 C 0.08242 0.08819 0.08347 0.08704 0.08451 0.08634 C 0.08594 0.08565 0.08737 0.08518 0.08867 0.08449 C 0.08972 0.08333 0.09115 0.08264 0.09193 0.08079 C 0.10209 0.05486 0.09323 0.07431 0.09714 0.06018 C 0.09779 0.0581 0.09857 0.05625 0.09922 0.0544 C 0.0974 0.01018 0.10495 0.01018 0.09089 -0.0037 C 0.08985 -0.00463 0.08867 -0.00509 0.08763 -0.00556 C 0.08659 -0.00741 0.08568 -0.00972 0.08451 -0.01134 C 0.08321 -0.01296 0.08164 -0.01366 0.08021 -0.01505 C 0.07917 -0.0162 0.07813 -0.01759 0.07709 -0.01875 C 0.07188 -0.03287 0.07865 -0.01551 0.07188 -0.03009 C 0.0681 -0.03819 0.07162 -0.0338 0.06654 -0.04144 C 0.06563 -0.04282 0.06432 -0.04375 0.06341 -0.04514 C 0.05521 -0.05718 0.06485 -0.04514 0.05703 -0.0544 C 0.05638 -0.05625 0.05586 -0.05857 0.05495 -0.06019 C 0.05404 -0.06181 0.05287 -0.06273 0.05182 -0.06389 C 0.04909 -0.06667 0.04675 -0.06782 0.0444 -0.0713 C 0.03581 -0.08495 0.04141 -0.08056 0.0349 -0.08449 C 0.02552 -0.09699 0.02982 -0.09375 0.02331 -0.09769 C 0.02227 -0.09907 0.01745 -0.10579 0.01589 -0.10718 C 0.01485 -0.10787 0.0138 -0.10833 0.01276 -0.10903 C 0.01081 -0.11898 0.01289 -0.11088 0.00847 -0.12014 C 0.00768 -0.12199 0.00716 -0.12407 0.00638 -0.12593 C 0.00547 -0.12801 0.00417 -0.1294 0.00326 -0.13148 C 0.00235 -0.13333 0.00196 -0.13565 0.00104 -0.13704 C 0.00013 -0.13866 -0.00104 -0.13958 -0.00208 -0.14097 C -0.00273 -0.14398 -0.00325 -0.14745 -0.00416 -0.15023 C -0.00586 -0.15579 -0.00807 -0.15926 -0.01054 -0.16343 C -0.01263 -0.17477 -0.01107 -0.16829 -0.01797 -0.18403 C -0.01927 -0.18727 -0.0207 -0.19028 -0.02213 -0.19352 C -0.02318 -0.19607 -0.02526 -0.20093 -0.02526 -0.20093 C -0.02734 -0.21181 -0.02487 -0.20162 -0.02956 -0.21227 C -0.03112 -0.21574 -0.03229 -0.21991 -0.03372 -0.22361 L -0.03581 -0.22917 C -0.03554 -0.24421 -0.03541 -0.25926 -0.03476 -0.27431 C -0.03476 -0.27616 -0.0345 -0.27847 -0.03372 -0.27986 C -0.0319 -0.2831 -0.02956 -0.28519 -0.02747 -0.2875 C -0.02252 -0.29282 -0.02291 -0.29074 -0.01693 -0.29491 C -0.00989 -0.3 -0.01341 -0.29815 -0.00625 -0.30046 C 0.0043 -0.3 0.01485 -0.30046 0.02539 -0.29861 C 0.02696 -0.29838 0.02813 -0.29583 0.02956 -0.29491 C 0.03099 -0.29398 0.03242 -0.29375 0.03386 -0.29306 C 0.03529 -0.2912 0.03685 -0.28982 0.03802 -0.2875 C 0.0388 -0.28588 0.03867 -0.28357 0.03906 -0.28171 C 0.03972 -0.27917 0.04063 -0.27685 0.04115 -0.27431 C 0.04388 -0.26343 0.04037 -0.27384 0.0444 -0.26296 C 0.04479 -0.25903 0.04557 -0.24861 0.04649 -0.24421 C 0.04701 -0.24167 0.04792 -0.23912 0.04857 -0.23681 C 0.04935 -0.22986 0.05 -0.22292 0.05065 -0.21597 C 0.05104 -0.21343 0.05182 -0.21111 0.05182 -0.20857 C 0.05182 -0.16852 0.05143 -0.12847 0.05065 -0.08819 C 0.05065 -0.08634 0.05 -0.08449 0.04961 -0.08264 C 0.04896 -0.0794 0.04818 -0.07639 0.04753 -0.07338 C 0.04531 -0.06111 0.04805 -0.07014 0.0444 -0.06019 C 0.04258 -0.04699 0.04466 -0.05787 0.04011 -0.04514 C 0.03932 -0.04282 0.0388 -0.04005 0.03802 -0.0375 C 0.03737 -0.03565 0.03659 -0.0338 0.03594 -0.03194 C 0.03555 -0.03009 0.03542 -0.02801 0.0349 -0.02639 C 0.03177 -0.0162 0.03138 -0.0162 0.02748 -0.00949 C 0.02513 0.00324 0.02839 -0.01042 0.02331 3.33333E-6 C 0.02162 0.00347 0.01901 0.01134 0.01901 0.01134 " pathEditMode="relative" ptsTypes="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828227"/>
            <a:ext cx="9601196" cy="1303867"/>
          </a:xfrm>
        </p:spPr>
        <p:txBody>
          <a:bodyPr/>
          <a:lstStyle/>
          <a:p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robo de identidad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59748"/>
          <a:stretch/>
        </p:blipFill>
        <p:spPr>
          <a:xfrm>
            <a:off x="2036916" y="2717389"/>
            <a:ext cx="3213634" cy="3233919"/>
          </a:xfrm>
          <a:prstGeom prst="rect">
            <a:avLst/>
          </a:prstGeom>
        </p:spPr>
      </p:pic>
      <p:pic>
        <p:nvPicPr>
          <p:cNvPr id="7" name="Marcador de contenido 5"/>
          <p:cNvPicPr>
            <a:picLocks noChangeAspect="1"/>
          </p:cNvPicPr>
          <p:nvPr/>
        </p:nvPicPr>
        <p:blipFill rotWithShape="1">
          <a:blip r:embed="rId3"/>
          <a:srcRect t="40298" b="8403"/>
          <a:stretch/>
        </p:blipFill>
        <p:spPr>
          <a:xfrm>
            <a:off x="7287466" y="2495509"/>
            <a:ext cx="2867618" cy="3677679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16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501943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  <p:sndAc>
          <p:stSnd>
            <p:snd r:embed="rId2" name="arrow.wav"/>
          </p:stSnd>
        </p:sndAc>
      </p:transition>
    </mc:Choice>
    <mc:Fallback>
      <p:transition spd="slow" advClick="0" advTm="3000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mtClean="0"/>
              <a:t>GLEE</a:t>
            </a:r>
            <a:endParaRPr lang="es-MX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0D4A-DA13-4144-811F-405297E7A06F}" type="slidenum">
              <a:rPr lang="es-MX" smtClean="0"/>
              <a:t>17</a:t>
            </a:fld>
            <a:endParaRPr lang="es-MX" dirty="0"/>
          </a:p>
        </p:txBody>
      </p:sp>
      <p:sp>
        <p:nvSpPr>
          <p:cNvPr id="4" name="Rectángulo 3"/>
          <p:cNvSpPr/>
          <p:nvPr/>
        </p:nvSpPr>
        <p:spPr>
          <a:xfrm>
            <a:off x="3309019" y="1670447"/>
            <a:ext cx="55739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Gothic" panose="020B0502020202020204" pitchFamily="34" charset="0"/>
              </a:rPr>
              <a:t>Gracias por ver.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300683" y="3092823"/>
            <a:ext cx="15906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Gothic" panose="020B0502020202020204" pitchFamily="34" charset="0"/>
                <a:sym typeface="Wingdings" panose="05000000000000000000" pitchFamily="2" charset="2"/>
              </a:rPr>
              <a:t></a:t>
            </a:r>
            <a:endParaRPr lang="es-ES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910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  <p:sndAc>
          <p:stSnd>
            <p:snd r:embed="rId3" name="arrow.wav"/>
          </p:stSnd>
        </p:sndAc>
      </p:transition>
    </mc:Choice>
    <mc:Fallback>
      <p:transition spd="med" advClick="0" advTm="2000">
        <p:fade/>
        <p:sndAc>
          <p:stSnd>
            <p:snd r:embed="rId3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144</TotalTime>
  <Words>472</Words>
  <Application>Microsoft Office PowerPoint</Application>
  <PresentationFormat>Panorámica</PresentationFormat>
  <Paragraphs>76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</vt:lpstr>
      <vt:lpstr>Orgánico</vt:lpstr>
      <vt:lpstr>Presentación de PowerPoint</vt:lpstr>
      <vt:lpstr>Comunidades virtuales</vt:lpstr>
      <vt:lpstr>Acceso a información remota</vt:lpstr>
      <vt:lpstr>Comunicación de persona a persona</vt:lpstr>
      <vt:lpstr>Entretenimiento interactivo</vt:lpstr>
      <vt:lpstr>Comercio electrónico</vt:lpstr>
      <vt:lpstr>Servicios en línea</vt:lpstr>
      <vt:lpstr>Usuarios móviles.</vt:lpstr>
      <vt:lpstr>Tecnología alámbrica</vt:lpstr>
      <vt:lpstr>Tecnología inalámbrica</vt:lpstr>
      <vt:lpstr>Características de los Smartphone</vt:lpstr>
      <vt:lpstr>Relojes inteligentes</vt:lpstr>
      <vt:lpstr>Efectos de las redes en aspectos sociales</vt:lpstr>
      <vt:lpstr>Gobierno y seguridad de información</vt:lpstr>
      <vt:lpstr>Aspectos negativos de las redes sociales</vt:lpstr>
      <vt:lpstr>Tipos de robo de identidad</vt:lpstr>
      <vt:lpstr>Presentación de PowerPoint</vt:lpstr>
    </vt:vector>
  </TitlesOfParts>
  <Company>HALCONES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Comunidades virtuales</dc:title>
  <dc:creator>COBACH26</dc:creator>
  <cp:lastModifiedBy>COBACH26</cp:lastModifiedBy>
  <cp:revision>18</cp:revision>
  <dcterms:created xsi:type="dcterms:W3CDTF">2020-02-26T15:20:43Z</dcterms:created>
  <dcterms:modified xsi:type="dcterms:W3CDTF">2020-02-27T14:50:21Z</dcterms:modified>
</cp:coreProperties>
</file>