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29" r:id="rId1"/>
  </p:sldMasterIdLst>
  <p:sldIdLst>
    <p:sldId id="256" r:id="rId2"/>
    <p:sldId id="257" r:id="rId3"/>
    <p:sldId id="258" r:id="rId4"/>
    <p:sldId id="259" r:id="rId5"/>
    <p:sldId id="260" r:id="rId6"/>
    <p:sldId id="261" r:id="rId7"/>
    <p:sldId id="262" r:id="rId8"/>
    <p:sldId id="263" r:id="rId9"/>
    <p:sldId id="264" r:id="rId10"/>
    <p:sldId id="267" r:id="rId11"/>
    <p:sldId id="268" r:id="rId12"/>
    <p:sldId id="269" r:id="rId13"/>
    <p:sldId id="270" r:id="rId14"/>
    <p:sldId id="271" r:id="rId15"/>
    <p:sldId id="272" r:id="rId16"/>
    <p:sldId id="273" r:id="rId17"/>
    <p:sldId id="274" r:id="rId18"/>
    <p:sldId id="275" r:id="rId19"/>
    <p:sldId id="276" r:id="rId20"/>
    <p:sldId id="266" r:id="rId21"/>
    <p:sldId id="265" r:id="rId22"/>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ítulo" id="{97EB5D71-5C95-4597-B95D-95447A827CD4}">
          <p14:sldIdLst>
            <p14:sldId id="256"/>
          </p14:sldIdLst>
        </p14:section>
        <p14:section name="Información." id="{7D8E612F-B337-4D8E-91AA-0C74EB038E9A}">
          <p14:sldIdLst>
            <p14:sldId id="257"/>
            <p14:sldId id="258"/>
            <p14:sldId id="259"/>
          </p14:sldIdLst>
        </p14:section>
        <p14:section name="Redes sociales." id="{5DE3F552-34A7-46C1-9F89-8D49DD270095}">
          <p14:sldIdLst>
            <p14:sldId id="260"/>
            <p14:sldId id="261"/>
            <p14:sldId id="262"/>
            <p14:sldId id="263"/>
            <p14:sldId id="264"/>
            <p14:sldId id="267"/>
            <p14:sldId id="268"/>
            <p14:sldId id="269"/>
          </p14:sldIdLst>
        </p14:section>
        <p14:section name="Marketing en redes sociales" id="{684CC9E9-616C-41B3-8000-AD1B0C85C8E8}">
          <p14:sldIdLst>
            <p14:sldId id="270"/>
            <p14:sldId id="271"/>
            <p14:sldId id="272"/>
            <p14:sldId id="273"/>
            <p14:sldId id="274"/>
            <p14:sldId id="275"/>
            <p14:sldId id="276"/>
            <p14:sldId id="266"/>
            <p14:sldId id="26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74" d="100"/>
          <a:sy n="74" d="100"/>
        </p:scale>
        <p:origin x="234"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511F531-EF72-4327-9BE1-E83F1697D4BB}" type="slidenum">
              <a:rPr lang="es-MX" smtClean="0"/>
              <a:t>‹Nº›</a:t>
            </a:fld>
            <a:endParaRPr lang="es-MX" dirty="0"/>
          </a:p>
        </p:txBody>
      </p:sp>
    </p:spTree>
    <p:extLst>
      <p:ext uri="{BB962C8B-B14F-4D97-AF65-F5344CB8AC3E}">
        <p14:creationId xmlns:p14="http://schemas.microsoft.com/office/powerpoint/2010/main" val="1723396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n-US" dirty="0"/>
          </a:p>
        </p:txBody>
      </p:sp>
      <p:sp>
        <p:nvSpPr>
          <p:cNvPr id="4" name="Date Placeholder 3"/>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511F531-EF72-4327-9BE1-E83F1697D4BB}" type="slidenum">
              <a:rPr lang="es-MX" smtClean="0"/>
              <a:t>‹Nº›</a:t>
            </a:fld>
            <a:endParaRPr lang="es-MX" dirty="0"/>
          </a:p>
        </p:txBody>
      </p:sp>
      <p:pic>
        <p:nvPicPr>
          <p:cNvPr id="7" name="Imagen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87800" y="4120313"/>
            <a:ext cx="10058400" cy="2924602"/>
          </a:xfrm>
          <a:prstGeom prst="rect">
            <a:avLst/>
          </a:prstGeom>
        </p:spPr>
      </p:pic>
    </p:spTree>
    <p:extLst>
      <p:ext uri="{BB962C8B-B14F-4D97-AF65-F5344CB8AC3E}">
        <p14:creationId xmlns:p14="http://schemas.microsoft.com/office/powerpoint/2010/main" val="1297699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511F531-EF72-4327-9BE1-E83F1697D4BB}" type="slidenum">
              <a:rPr lang="es-MX" smtClean="0"/>
              <a:t>‹Nº›</a:t>
            </a:fld>
            <a:endParaRPr lang="es-MX" dirty="0"/>
          </a:p>
        </p:txBody>
      </p:sp>
    </p:spTree>
    <p:extLst>
      <p:ext uri="{BB962C8B-B14F-4D97-AF65-F5344CB8AC3E}">
        <p14:creationId xmlns:p14="http://schemas.microsoft.com/office/powerpoint/2010/main" val="523259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511F531-EF72-4327-9BE1-E83F1697D4BB}" type="slidenum">
              <a:rPr lang="es-MX" smtClean="0"/>
              <a:t>‹Nº›</a:t>
            </a:fld>
            <a:endParaRPr lang="es-MX" dirty="0"/>
          </a:p>
        </p:txBody>
      </p:sp>
    </p:spTree>
    <p:extLst>
      <p:ext uri="{BB962C8B-B14F-4D97-AF65-F5344CB8AC3E}">
        <p14:creationId xmlns:p14="http://schemas.microsoft.com/office/powerpoint/2010/main" val="3976360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511F531-EF72-4327-9BE1-E83F1697D4BB}" type="slidenum">
              <a:rPr lang="es-MX" smtClean="0"/>
              <a:t>‹Nº›</a:t>
            </a:fld>
            <a:endParaRPr lang="es-MX" dirty="0"/>
          </a:p>
        </p:txBody>
      </p:sp>
    </p:spTree>
    <p:extLst>
      <p:ext uri="{BB962C8B-B14F-4D97-AF65-F5344CB8AC3E}">
        <p14:creationId xmlns:p14="http://schemas.microsoft.com/office/powerpoint/2010/main" val="3058050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4" name="Footer Placeholder 3"/>
          <p:cNvSpPr>
            <a:spLocks noGrp="1"/>
          </p:cNvSpPr>
          <p:nvPr>
            <p:ph type="ftr" sz="quarter" idx="11"/>
          </p:nvPr>
        </p:nvSpPr>
        <p:spPr/>
        <p:txBody>
          <a:bodyPr/>
          <a:lstStyle/>
          <a:p>
            <a:endParaRPr lang="es-MX"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511F531-EF72-4327-9BE1-E83F1697D4BB}" type="slidenum">
              <a:rPr lang="es-MX" smtClean="0"/>
              <a:t>‹Nº›</a:t>
            </a:fld>
            <a:endParaRPr lang="es-MX" dirty="0"/>
          </a:p>
        </p:txBody>
      </p:sp>
    </p:spTree>
    <p:extLst>
      <p:ext uri="{BB962C8B-B14F-4D97-AF65-F5344CB8AC3E}">
        <p14:creationId xmlns:p14="http://schemas.microsoft.com/office/powerpoint/2010/main" val="2181958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3" name="Footer Placeholder 2"/>
          <p:cNvSpPr>
            <a:spLocks noGrp="1"/>
          </p:cNvSpPr>
          <p:nvPr>
            <p:ph type="ftr" sz="quarter" idx="11"/>
          </p:nvPr>
        </p:nvSpPr>
        <p:spPr/>
        <p:txBody>
          <a:bodyPr/>
          <a:lstStyle/>
          <a:p>
            <a:endParaRPr lang="es-MX"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511F531-EF72-4327-9BE1-E83F1697D4BB}" type="slidenum">
              <a:rPr lang="es-MX" smtClean="0"/>
              <a:t>‹Nº›</a:t>
            </a:fld>
            <a:endParaRPr lang="es-MX" dirty="0"/>
          </a:p>
        </p:txBody>
      </p:sp>
    </p:spTree>
    <p:extLst>
      <p:ext uri="{BB962C8B-B14F-4D97-AF65-F5344CB8AC3E}">
        <p14:creationId xmlns:p14="http://schemas.microsoft.com/office/powerpoint/2010/main" val="3699825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511F531-EF72-4327-9BE1-E83F1697D4BB}" type="slidenum">
              <a:rPr lang="es-MX" smtClean="0"/>
              <a:t>‹Nº›</a:t>
            </a:fld>
            <a:endParaRPr lang="es-MX" dirty="0"/>
          </a:p>
        </p:txBody>
      </p:sp>
    </p:spTree>
    <p:extLst>
      <p:ext uri="{BB962C8B-B14F-4D97-AF65-F5344CB8AC3E}">
        <p14:creationId xmlns:p14="http://schemas.microsoft.com/office/powerpoint/2010/main" val="148065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511F531-EF72-4327-9BE1-E83F1697D4BB}" type="slidenum">
              <a:rPr lang="es-MX" smtClean="0"/>
              <a:t>‹Nº›</a:t>
            </a:fld>
            <a:endParaRPr lang="es-MX" dirty="0"/>
          </a:p>
        </p:txBody>
      </p:sp>
    </p:spTree>
    <p:extLst>
      <p:ext uri="{BB962C8B-B14F-4D97-AF65-F5344CB8AC3E}">
        <p14:creationId xmlns:p14="http://schemas.microsoft.com/office/powerpoint/2010/main" val="1927940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511F531-EF72-4327-9BE1-E83F1697D4BB}" type="slidenum">
              <a:rPr lang="es-MX" smtClean="0"/>
              <a:t>‹Nº›</a:t>
            </a:fld>
            <a:endParaRPr lang="es-MX" dirty="0"/>
          </a:p>
        </p:txBody>
      </p:sp>
    </p:spTree>
    <p:extLst>
      <p:ext uri="{BB962C8B-B14F-4D97-AF65-F5344CB8AC3E}">
        <p14:creationId xmlns:p14="http://schemas.microsoft.com/office/powerpoint/2010/main" val="4044888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511F531-EF72-4327-9BE1-E83F1697D4BB}" type="slidenum">
              <a:rPr lang="es-MX" smtClean="0"/>
              <a:t>‹Nº›</a:t>
            </a:fld>
            <a:endParaRPr lang="es-MX"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1982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511F531-EF72-4327-9BE1-E83F1697D4BB}" type="slidenum">
              <a:rPr lang="es-MX" smtClean="0"/>
              <a:t>‹Nº›</a:t>
            </a:fld>
            <a:endParaRPr lang="es-MX" dirty="0"/>
          </a:p>
        </p:txBody>
      </p:sp>
    </p:spTree>
    <p:extLst>
      <p:ext uri="{BB962C8B-B14F-4D97-AF65-F5344CB8AC3E}">
        <p14:creationId xmlns:p14="http://schemas.microsoft.com/office/powerpoint/2010/main" val="329690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511F531-EF72-4327-9BE1-E83F1697D4BB}" type="slidenum">
              <a:rPr lang="es-MX" smtClean="0"/>
              <a:t>‹Nº›</a:t>
            </a:fld>
            <a:endParaRPr lang="es-MX"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65342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511F531-EF72-4327-9BE1-E83F1697D4BB}" type="slidenum">
              <a:rPr lang="es-MX" smtClean="0"/>
              <a:t>‹Nº›</a:t>
            </a:fld>
            <a:endParaRPr lang="es-MX" dirty="0"/>
          </a:p>
        </p:txBody>
      </p:sp>
    </p:spTree>
    <p:extLst>
      <p:ext uri="{BB962C8B-B14F-4D97-AF65-F5344CB8AC3E}">
        <p14:creationId xmlns:p14="http://schemas.microsoft.com/office/powerpoint/2010/main" val="2652627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511F531-EF72-4327-9BE1-E83F1697D4BB}" type="slidenum">
              <a:rPr lang="es-MX" smtClean="0"/>
              <a:t>‹Nº›</a:t>
            </a:fld>
            <a:endParaRPr lang="es-MX" dirty="0"/>
          </a:p>
        </p:txBody>
      </p:sp>
    </p:spTree>
    <p:extLst>
      <p:ext uri="{BB962C8B-B14F-4D97-AF65-F5344CB8AC3E}">
        <p14:creationId xmlns:p14="http://schemas.microsoft.com/office/powerpoint/2010/main" val="187351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C1EBF9AD-40E5-4FED-8FAD-FF64EEB74766}" type="datetimeFigureOut">
              <a:rPr lang="es-MX" smtClean="0"/>
              <a:t>05/03/2020</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511F531-EF72-4327-9BE1-E83F1697D4BB}" type="slidenum">
              <a:rPr lang="es-MX" smtClean="0"/>
              <a:t>‹Nº›</a:t>
            </a:fld>
            <a:endParaRPr lang="es-MX" dirty="0"/>
          </a:p>
        </p:txBody>
      </p:sp>
    </p:spTree>
    <p:extLst>
      <p:ext uri="{BB962C8B-B14F-4D97-AF65-F5344CB8AC3E}">
        <p14:creationId xmlns:p14="http://schemas.microsoft.com/office/powerpoint/2010/main" val="26210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Autofit/>
          </a:bodyPr>
          <a:lstStyle/>
          <a:p>
            <a:r>
              <a:rPr lang="es-ES" dirty="0"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1EBF9AD-40E5-4FED-8FAD-FF64EEB74766}" type="datetimeFigureOut">
              <a:rPr lang="es-MX" smtClean="0"/>
              <a:t>05/03/2020</a:t>
            </a:fld>
            <a:endParaRPr lang="es-MX"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511F531-EF72-4327-9BE1-E83F1697D4BB}" type="slidenum">
              <a:rPr lang="es-MX" smtClean="0"/>
              <a:t>‹Nº›</a:t>
            </a:fld>
            <a:endParaRPr lang="es-MX" dirty="0"/>
          </a:p>
        </p:txBody>
      </p:sp>
      <p:pic>
        <p:nvPicPr>
          <p:cNvPr id="9" name="Imagen 8"/>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3733800" y="3760911"/>
            <a:ext cx="10058400" cy="2924602"/>
          </a:xfrm>
          <a:prstGeom prst="rect">
            <a:avLst/>
          </a:prstGeom>
        </p:spPr>
      </p:pic>
      <p:pic>
        <p:nvPicPr>
          <p:cNvPr id="8" name="Imagen 7"/>
          <p:cNvPicPr>
            <a:picLocks noChangeAspect="1"/>
          </p:cNvPicPr>
          <p:nvPr userDrawn="1"/>
        </p:nvPicPr>
        <p:blipFill>
          <a:blip r:embed="rId19">
            <a:duotone>
              <a:schemeClr val="accent2">
                <a:shade val="45000"/>
                <a:satMod val="135000"/>
              </a:schemeClr>
              <a:prstClr val="white"/>
            </a:duotone>
            <a:extLst>
              <a:ext uri="{BEBA8EAE-BF5A-486C-A8C5-ECC9F3942E4B}">
                <a14:imgProps xmlns:a14="http://schemas.microsoft.com/office/drawing/2010/main">
                  <a14:imgLayer r:embed="rId20">
                    <a14:imgEffect>
                      <a14:backgroundRemoval t="0" b="100000" l="0" r="100000">
                        <a14:foregroundMark x1="26460" y1="30700" x2="26460" y2="30700"/>
                        <a14:foregroundMark x1="29240" y1="48367" x2="29240" y2="48367"/>
                      </a14:backgroundRemoval>
                    </a14:imgEffect>
                  </a14:imgLayer>
                </a14:imgProps>
              </a:ext>
            </a:extLst>
          </a:blip>
          <a:stretch>
            <a:fillRect/>
          </a:stretch>
        </p:blipFill>
        <p:spPr>
          <a:xfrm>
            <a:off x="10566029" y="99660"/>
            <a:ext cx="1451140" cy="870684"/>
          </a:xfrm>
          <a:prstGeom prst="rect">
            <a:avLst/>
          </a:prstGeom>
        </p:spPr>
      </p:pic>
    </p:spTree>
    <p:extLst>
      <p:ext uri="{BB962C8B-B14F-4D97-AF65-F5344CB8AC3E}">
        <p14:creationId xmlns:p14="http://schemas.microsoft.com/office/powerpoint/2010/main" val="3010705783"/>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4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snapchat.com/" TargetMode="External"/><Relationship Id="rId1" Type="http://schemas.openxmlformats.org/officeDocument/2006/relationships/slideLayout" Target="../slideLayouts/slideLayout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plus.google.com/" TargetMode="External"/><Relationship Id="rId1" Type="http://schemas.openxmlformats.org/officeDocument/2006/relationships/slideLayout" Target="../slideLayouts/slideLayout2.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br.pinterest.com/" TargetMode="External"/><Relationship Id="rId1" Type="http://schemas.openxmlformats.org/officeDocument/2006/relationships/slideLayout" Target="../slideLayouts/slideLayout2.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MX" dirty="0" smtClean="0"/>
              <a:t>REDES SOCIALES</a:t>
            </a:r>
            <a:endParaRPr lang="es-MX" dirty="0"/>
          </a:p>
        </p:txBody>
      </p:sp>
      <p:sp>
        <p:nvSpPr>
          <p:cNvPr id="3" name="Subtítulo 2"/>
          <p:cNvSpPr>
            <a:spLocks noGrp="1"/>
          </p:cNvSpPr>
          <p:nvPr>
            <p:ph type="subTitle" idx="1"/>
          </p:nvPr>
        </p:nvSpPr>
        <p:spPr/>
        <p:txBody>
          <a:bodyPr/>
          <a:lstStyle/>
          <a:p>
            <a:r>
              <a:rPr lang="es-MX" dirty="0" smtClean="0"/>
              <a:t>Omar Álvarez Rentería</a:t>
            </a:r>
            <a:endParaRPr lang="es-MX" dirty="0"/>
          </a:p>
        </p:txBody>
      </p:sp>
      <p:pic>
        <p:nvPicPr>
          <p:cNvPr id="1028" name="Picture 4" descr="Resultado de imagen para red social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2893" y="634881"/>
            <a:ext cx="3964148" cy="290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0936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¿Qué son las redes sociales?</a:t>
            </a:r>
            <a:endParaRPr lang="es-MX" dirty="0"/>
          </a:p>
        </p:txBody>
      </p:sp>
      <p:sp>
        <p:nvSpPr>
          <p:cNvPr id="3" name="Marcador de contenido 2"/>
          <p:cNvSpPr>
            <a:spLocks noGrp="1"/>
          </p:cNvSpPr>
          <p:nvPr>
            <p:ph idx="1"/>
          </p:nvPr>
        </p:nvSpPr>
        <p:spPr>
          <a:xfrm>
            <a:off x="923374" y="1789568"/>
            <a:ext cx="7550669" cy="3777622"/>
          </a:xfrm>
        </p:spPr>
        <p:txBody>
          <a:bodyPr>
            <a:normAutofit/>
          </a:bodyPr>
          <a:lstStyle/>
          <a:p>
            <a:r>
              <a:rPr lang="es-MX" sz="2800" dirty="0"/>
              <a:t>Las redes sociales, en el mundo virtual, son sitios y aplicaciones que operan en niveles diversos – como el profesional, de relación, entre otros – pero siempre permitiendo el intercambio de información entre personas y/o empresas.</a:t>
            </a:r>
          </a:p>
        </p:txBody>
      </p:sp>
      <p:pic>
        <p:nvPicPr>
          <p:cNvPr id="2050" name="Picture 2" descr="Resultado de imagen para redes soc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32631" y="2078419"/>
            <a:ext cx="3527250" cy="19840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20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¿En qué se basan las redes sociales?</a:t>
            </a:r>
            <a:endParaRPr lang="es-MX" dirty="0"/>
          </a:p>
        </p:txBody>
      </p:sp>
      <p:sp>
        <p:nvSpPr>
          <p:cNvPr id="3" name="Marcador de contenido 2"/>
          <p:cNvSpPr>
            <a:spLocks noGrp="1"/>
          </p:cNvSpPr>
          <p:nvPr>
            <p:ph idx="1"/>
          </p:nvPr>
        </p:nvSpPr>
        <p:spPr>
          <a:xfrm>
            <a:off x="1674812" y="2504792"/>
            <a:ext cx="5785243" cy="3777622"/>
          </a:xfrm>
        </p:spPr>
        <p:txBody>
          <a:bodyPr>
            <a:normAutofit/>
          </a:bodyPr>
          <a:lstStyle/>
          <a:p>
            <a:r>
              <a:rPr lang="es-MX" sz="2400" dirty="0"/>
              <a:t>Los seres humanos por lo general nos relacionamos por grupos: familiares, laborales y emocionales. En una red social las personas se encuentran interconectadas, interactuando y estableciendo más de una clase de relación entre </a:t>
            </a:r>
            <a:r>
              <a:rPr lang="es-MX" sz="2400" dirty="0" smtClean="0"/>
              <a:t>ellos.</a:t>
            </a:r>
            <a:endParaRPr lang="es-MX" sz="2400" dirty="0"/>
          </a:p>
        </p:txBody>
      </p:sp>
      <p:pic>
        <p:nvPicPr>
          <p:cNvPr id="3074" name="Picture 2" descr="Resultado de imagen para redes socia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0858" y="1852989"/>
            <a:ext cx="3844059" cy="2540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078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Ventajas de las redes sociales</a:t>
            </a:r>
            <a:endParaRPr lang="es-MX" dirty="0"/>
          </a:p>
        </p:txBody>
      </p:sp>
      <p:sp>
        <p:nvSpPr>
          <p:cNvPr id="3" name="Marcador de contenido 2"/>
          <p:cNvSpPr>
            <a:spLocks noGrp="1"/>
          </p:cNvSpPr>
          <p:nvPr>
            <p:ph idx="1"/>
          </p:nvPr>
        </p:nvSpPr>
        <p:spPr>
          <a:xfrm>
            <a:off x="2589212" y="2133600"/>
            <a:ext cx="5921045" cy="3777622"/>
          </a:xfrm>
        </p:spPr>
        <p:txBody>
          <a:bodyPr>
            <a:normAutofit fontScale="92500" lnSpcReduction="10000"/>
          </a:bodyPr>
          <a:lstStyle/>
          <a:p>
            <a:r>
              <a:rPr lang="es-MX" sz="2400" dirty="0"/>
              <a:t>Comunicación Instantánea.</a:t>
            </a:r>
          </a:p>
          <a:p>
            <a:r>
              <a:rPr lang="es-MX" sz="2400" dirty="0"/>
              <a:t>Oportunidades laborales.</a:t>
            </a:r>
          </a:p>
          <a:p>
            <a:r>
              <a:rPr lang="es-MX" sz="2400" dirty="0"/>
              <a:t>Información y entretenimiento.</a:t>
            </a:r>
          </a:p>
          <a:p>
            <a:r>
              <a:rPr lang="es-MX" sz="2400" dirty="0"/>
              <a:t>Denuncia Social.</a:t>
            </a:r>
          </a:p>
          <a:p>
            <a:r>
              <a:rPr lang="es-MX" sz="2400" dirty="0"/>
              <a:t>Compartir conocimientos e información.</a:t>
            </a:r>
          </a:p>
          <a:p>
            <a:r>
              <a:rPr lang="es-MX" sz="2400" dirty="0"/>
              <a:t>Aumenta la visibilidad de la marca.</a:t>
            </a:r>
          </a:p>
          <a:p>
            <a:r>
              <a:rPr lang="es-MX" sz="2400" dirty="0"/>
              <a:t>Canal de difusión de los contenidos de la empresa</a:t>
            </a:r>
            <a:r>
              <a:rPr lang="es-MX" sz="2400" dirty="0" smtClean="0"/>
              <a:t>.</a:t>
            </a:r>
            <a:endParaRPr lang="es-MX" sz="2400" dirty="0"/>
          </a:p>
        </p:txBody>
      </p:sp>
      <p:pic>
        <p:nvPicPr>
          <p:cNvPr id="4098" name="Picture 2" descr="Resultado de imagen para redes soc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13553" y="1788469"/>
            <a:ext cx="3971453" cy="2233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33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smtClean="0"/>
              <a:t>FACEBOOK</a:t>
            </a:r>
            <a:endParaRPr lang="es-MX" dirty="0"/>
          </a:p>
        </p:txBody>
      </p:sp>
      <p:sp>
        <p:nvSpPr>
          <p:cNvPr id="3" name="Marcador de contenido 2"/>
          <p:cNvSpPr>
            <a:spLocks noGrp="1"/>
          </p:cNvSpPr>
          <p:nvPr>
            <p:ph idx="1"/>
          </p:nvPr>
        </p:nvSpPr>
        <p:spPr>
          <a:xfrm>
            <a:off x="1964523" y="1599445"/>
            <a:ext cx="4780309" cy="3777622"/>
          </a:xfrm>
        </p:spPr>
        <p:txBody>
          <a:bodyPr>
            <a:normAutofit fontScale="92500"/>
          </a:bodyPr>
          <a:lstStyle/>
          <a:p>
            <a:r>
              <a:rPr lang="es-MX" sz="2400" dirty="0"/>
              <a:t>Facebook es una red social que se </a:t>
            </a:r>
            <a:r>
              <a:rPr lang="es-MX" sz="2400" dirty="0" smtClean="0"/>
              <a:t>fue </a:t>
            </a:r>
            <a:r>
              <a:rPr lang="es-MX" sz="2400" dirty="0"/>
              <a:t>gestando por Mark Zuckerberg, hasta que en 2007 salió traducida en varios idiomas y a nivel global. ... Actualmente es la red social por excelencia en este mundo globalizado, ofreciendo casi todos los servicios que una red social podría </a:t>
            </a:r>
            <a:r>
              <a:rPr lang="es-MX" sz="2400" dirty="0" smtClean="0"/>
              <a:t>ofrecer</a:t>
            </a:r>
            <a:r>
              <a:rPr lang="es-MX" dirty="0" smtClean="0"/>
              <a:t>.</a:t>
            </a:r>
            <a:endParaRPr lang="es-MX" dirty="0"/>
          </a:p>
        </p:txBody>
      </p:sp>
      <p:pic>
        <p:nvPicPr>
          <p:cNvPr id="5122" name="Picture 2" descr="Resultado de imagen para face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1839" y="2970869"/>
            <a:ext cx="3980981" cy="2239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477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err="1" smtClean="0"/>
              <a:t>FLICKR</a:t>
            </a:r>
            <a:endParaRPr lang="es-MX" dirty="0"/>
          </a:p>
        </p:txBody>
      </p:sp>
      <p:sp>
        <p:nvSpPr>
          <p:cNvPr id="3" name="Marcador de contenido 2"/>
          <p:cNvSpPr>
            <a:spLocks noGrp="1"/>
          </p:cNvSpPr>
          <p:nvPr>
            <p:ph idx="1"/>
          </p:nvPr>
        </p:nvSpPr>
        <p:spPr>
          <a:xfrm>
            <a:off x="2589212" y="1662820"/>
            <a:ext cx="8915400" cy="3777622"/>
          </a:xfrm>
        </p:spPr>
        <p:txBody>
          <a:bodyPr>
            <a:normAutofit/>
          </a:bodyPr>
          <a:lstStyle/>
          <a:p>
            <a:r>
              <a:rPr lang="es-MX" sz="2400" dirty="0" err="1"/>
              <a:t>Flickr</a:t>
            </a:r>
            <a:r>
              <a:rPr lang="es-MX" sz="2400" dirty="0"/>
              <a:t> es un sitio web que permite almacenar, ordenar, buscar, vender​ y compartir fotografías o videos en línea, a través de Internet. Cuenta con una comunidad de usuarios que comparten fotografías y videos creados por ellos mismos.</a:t>
            </a:r>
          </a:p>
        </p:txBody>
      </p:sp>
      <p:pic>
        <p:nvPicPr>
          <p:cNvPr id="5" name="Imagen 4"/>
          <p:cNvPicPr>
            <a:picLocks noChangeAspect="1"/>
          </p:cNvPicPr>
          <p:nvPr/>
        </p:nvPicPr>
        <p:blipFill>
          <a:blip r:embed="rId2"/>
          <a:stretch>
            <a:fillRect/>
          </a:stretch>
        </p:blipFill>
        <p:spPr>
          <a:xfrm>
            <a:off x="4799011" y="3833425"/>
            <a:ext cx="4495801" cy="2528888"/>
          </a:xfrm>
          <a:prstGeom prst="rect">
            <a:avLst/>
          </a:prstGeom>
        </p:spPr>
      </p:pic>
    </p:spTree>
    <p:extLst>
      <p:ext uri="{BB962C8B-B14F-4D97-AF65-F5344CB8AC3E}">
        <p14:creationId xmlns:p14="http://schemas.microsoft.com/office/powerpoint/2010/main" val="342633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err="1" smtClean="0"/>
              <a:t>INSTAGRAM</a:t>
            </a:r>
            <a:endParaRPr lang="es-MX" dirty="0"/>
          </a:p>
        </p:txBody>
      </p:sp>
      <p:sp>
        <p:nvSpPr>
          <p:cNvPr id="3" name="Marcador de contenido 2"/>
          <p:cNvSpPr>
            <a:spLocks noGrp="1"/>
          </p:cNvSpPr>
          <p:nvPr>
            <p:ph idx="1"/>
          </p:nvPr>
        </p:nvSpPr>
        <p:spPr>
          <a:xfrm>
            <a:off x="1303619" y="1762408"/>
            <a:ext cx="6319398" cy="3777622"/>
          </a:xfrm>
        </p:spPr>
        <p:txBody>
          <a:bodyPr>
            <a:normAutofit/>
          </a:bodyPr>
          <a:lstStyle/>
          <a:p>
            <a:r>
              <a:rPr lang="es-MX" sz="2400" dirty="0" err="1"/>
              <a:t>Instagram</a:t>
            </a:r>
            <a:r>
              <a:rPr lang="es-MX" sz="2400" dirty="0"/>
              <a:t> es una aplicación para subir fotos y videos. Actúa como una red social y sus usuarios también pueden aplicar gran diversidad de efectos fotográficos. Filtros, marcos, similitudes térmicas, colores retro, </a:t>
            </a:r>
            <a:r>
              <a:rPr lang="es-MX" sz="2400" dirty="0" err="1"/>
              <a:t>vintage</a:t>
            </a:r>
            <a:r>
              <a:rPr lang="es-MX" sz="2400" dirty="0"/>
              <a:t>, son algunos de los filtros destacados que se pueden utilizar en la App.</a:t>
            </a:r>
          </a:p>
        </p:txBody>
      </p:sp>
      <p:pic>
        <p:nvPicPr>
          <p:cNvPr id="7170" name="Picture 2" descr="Resultado de imagen para instagra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09413" y="2679825"/>
            <a:ext cx="3934597" cy="2213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92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err="1" smtClean="0"/>
              <a:t>VIMEO</a:t>
            </a:r>
            <a:endParaRPr lang="es-MX" dirty="0"/>
          </a:p>
        </p:txBody>
      </p:sp>
      <p:sp>
        <p:nvSpPr>
          <p:cNvPr id="3" name="Marcador de contenido 2"/>
          <p:cNvSpPr>
            <a:spLocks noGrp="1"/>
          </p:cNvSpPr>
          <p:nvPr>
            <p:ph idx="1"/>
          </p:nvPr>
        </p:nvSpPr>
        <p:spPr>
          <a:xfrm>
            <a:off x="1629543" y="1789568"/>
            <a:ext cx="5522695" cy="3777622"/>
          </a:xfrm>
        </p:spPr>
        <p:txBody>
          <a:bodyPr>
            <a:normAutofit fontScale="92500" lnSpcReduction="10000"/>
          </a:bodyPr>
          <a:lstStyle/>
          <a:p>
            <a:r>
              <a:rPr lang="es-MX" sz="2800" dirty="0" err="1"/>
              <a:t>Vimeo</a:t>
            </a:r>
            <a:r>
              <a:rPr lang="es-MX" sz="2800" dirty="0"/>
              <a:t> es una red social de Internet basada en videos, lanzada en noviembre de 2004 por la compañía </a:t>
            </a:r>
            <a:r>
              <a:rPr lang="es-MX" sz="2800" dirty="0" err="1"/>
              <a:t>InterActiveCorp</a:t>
            </a:r>
            <a:r>
              <a:rPr lang="es-MX" sz="2800" dirty="0"/>
              <a:t>. Es una plataforma de vídeo sin publicidad con sede en la ciudad de Nueva York, que proporciona servicios de visualización de vídeo libres.</a:t>
            </a:r>
          </a:p>
        </p:txBody>
      </p:sp>
      <p:pic>
        <p:nvPicPr>
          <p:cNvPr id="8194" name="Picture 2" descr="Resultado de imagen para VIME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09441" y="3070458"/>
            <a:ext cx="5372849" cy="1518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21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err="1" smtClean="0"/>
              <a:t>VEVO</a:t>
            </a:r>
            <a:endParaRPr lang="es-MX" dirty="0"/>
          </a:p>
        </p:txBody>
      </p:sp>
      <p:sp>
        <p:nvSpPr>
          <p:cNvPr id="3" name="Marcador de contenido 2"/>
          <p:cNvSpPr>
            <a:spLocks noGrp="1"/>
          </p:cNvSpPr>
          <p:nvPr>
            <p:ph idx="1"/>
          </p:nvPr>
        </p:nvSpPr>
        <p:spPr>
          <a:xfrm>
            <a:off x="2589212" y="2133600"/>
            <a:ext cx="5205822" cy="3777622"/>
          </a:xfrm>
        </p:spPr>
        <p:txBody>
          <a:bodyPr>
            <a:normAutofit fontScale="92500" lnSpcReduction="10000"/>
          </a:bodyPr>
          <a:lstStyle/>
          <a:p>
            <a:r>
              <a:rPr lang="es-MX" sz="2800" dirty="0" err="1"/>
              <a:t>Vevo</a:t>
            </a:r>
            <a:r>
              <a:rPr lang="es-MX" sz="2800" dirty="0"/>
              <a:t> ​ es un sitio web y plataforma a la carta de videos musicales. La empresa usa el servicio de </a:t>
            </a:r>
            <a:r>
              <a:rPr lang="es-MX" sz="2800" dirty="0" err="1"/>
              <a:t>branding</a:t>
            </a:r>
            <a:r>
              <a:rPr lang="es-MX" sz="2800" dirty="0"/>
              <a:t>, administrada en conjunto con Google, Sony </a:t>
            </a:r>
            <a:r>
              <a:rPr lang="es-MX" sz="2800" dirty="0" err="1"/>
              <a:t>Music</a:t>
            </a:r>
            <a:r>
              <a:rPr lang="es-MX" sz="2800" dirty="0"/>
              <a:t> </a:t>
            </a:r>
            <a:r>
              <a:rPr lang="es-MX" sz="2800" dirty="0" err="1"/>
              <a:t>Entertainment</a:t>
            </a:r>
            <a:r>
              <a:rPr lang="es-MX" sz="2800" dirty="0"/>
              <a:t>, Universal </a:t>
            </a:r>
            <a:r>
              <a:rPr lang="es-MX" sz="2800" dirty="0" err="1"/>
              <a:t>Music</a:t>
            </a:r>
            <a:r>
              <a:rPr lang="es-MX" sz="2800" dirty="0"/>
              <a:t> </a:t>
            </a:r>
            <a:r>
              <a:rPr lang="es-MX" sz="2800" dirty="0" err="1"/>
              <a:t>Group</a:t>
            </a:r>
            <a:r>
              <a:rPr lang="es-MX" sz="2800" dirty="0"/>
              <a:t>, Abu </a:t>
            </a:r>
            <a:r>
              <a:rPr lang="es-MX" sz="2800" dirty="0" err="1"/>
              <a:t>Dhabi</a:t>
            </a:r>
            <a:r>
              <a:rPr lang="es-MX" sz="2800" dirty="0"/>
              <a:t> Media </a:t>
            </a:r>
            <a:r>
              <a:rPr lang="es-MX" sz="2800" dirty="0" err="1"/>
              <a:t>Company</a:t>
            </a:r>
            <a:r>
              <a:rPr lang="es-MX" sz="2800" dirty="0"/>
              <a:t> y Arthur </a:t>
            </a:r>
            <a:r>
              <a:rPr lang="es-MX" sz="2800" dirty="0" err="1"/>
              <a:t>Music</a:t>
            </a:r>
            <a:r>
              <a:rPr lang="es-MX" sz="2800" dirty="0"/>
              <a:t> </a:t>
            </a:r>
            <a:r>
              <a:rPr lang="es-MX" sz="2800" dirty="0" err="1"/>
              <a:t>Company</a:t>
            </a:r>
            <a:r>
              <a:rPr lang="es-MX" sz="2800" dirty="0"/>
              <a:t>.​</a:t>
            </a:r>
          </a:p>
        </p:txBody>
      </p:sp>
      <p:pic>
        <p:nvPicPr>
          <p:cNvPr id="9218" name="Picture 2" descr="Resultado de imagen para VEV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9932" y="2794723"/>
            <a:ext cx="4637795" cy="11965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3275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smtClean="0"/>
              <a:t>Snapchat</a:t>
            </a:r>
            <a:r>
              <a:rPr lang="es-MX" dirty="0" smtClean="0"/>
              <a:t> </a:t>
            </a:r>
            <a:endParaRPr lang="es-MX" dirty="0"/>
          </a:p>
        </p:txBody>
      </p:sp>
      <p:sp>
        <p:nvSpPr>
          <p:cNvPr id="3" name="Marcador de contenido 2"/>
          <p:cNvSpPr>
            <a:spLocks noGrp="1"/>
          </p:cNvSpPr>
          <p:nvPr>
            <p:ph idx="1"/>
          </p:nvPr>
        </p:nvSpPr>
        <p:spPr>
          <a:xfrm>
            <a:off x="1944710" y="1712890"/>
            <a:ext cx="5383369" cy="4198332"/>
          </a:xfrm>
        </p:spPr>
        <p:txBody>
          <a:bodyPr>
            <a:normAutofit fontScale="85000" lnSpcReduction="20000"/>
          </a:bodyPr>
          <a:lstStyle/>
          <a:p>
            <a:r>
              <a:rPr lang="es-MX" sz="2800" dirty="0" err="1" smtClean="0">
                <a:hlinkClick r:id="rId2"/>
              </a:rPr>
              <a:t>Snapchat</a:t>
            </a:r>
            <a:r>
              <a:rPr lang="es-MX" sz="2800" dirty="0"/>
              <a:t> es una aplicación para compartir fotos, vídeos y texto para dispositivos móviles. Se consideró el símbolo de la posmodernidad por su propuesta de contenidos efímeros conocidos como </a:t>
            </a:r>
            <a:r>
              <a:rPr lang="es-MX" sz="2800" dirty="0" err="1"/>
              <a:t>snaps</a:t>
            </a:r>
            <a:r>
              <a:rPr lang="es-MX" sz="2800" dirty="0"/>
              <a:t>, que son eliminados unas pocas horas después de la publicación y sólo podrían ser visualizados por los usuarios por el tiempo determinado por el autor.</a:t>
            </a:r>
          </a:p>
        </p:txBody>
      </p:sp>
      <p:pic>
        <p:nvPicPr>
          <p:cNvPr id="7" name="Imagen 6"/>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backgroundRemoval t="0" b="100000" l="0" r="100000">
                        <a14:backgroundMark x1="46154" y1="47333" x2="46154" y2="47333"/>
                        <a14:backgroundMark x1="90385" y1="23333" x2="90385" y2="23333"/>
                        <a14:backgroundMark x1="7051" y1="10667" x2="7051" y2="10667"/>
                        <a14:backgroundMark x1="5128" y1="96667" x2="5128" y2="96667"/>
                        <a14:backgroundMark x1="89744" y1="94667" x2="89744" y2="94667"/>
                      </a14:backgroundRemoval>
                    </a14:imgEffect>
                  </a14:imgLayer>
                </a14:imgProps>
              </a:ext>
            </a:extLst>
          </a:blip>
          <a:stretch>
            <a:fillRect/>
          </a:stretch>
        </p:blipFill>
        <p:spPr>
          <a:xfrm>
            <a:off x="8383745" y="2369714"/>
            <a:ext cx="2065201" cy="1985772"/>
          </a:xfrm>
          <a:prstGeom prst="rect">
            <a:avLst/>
          </a:prstGeom>
        </p:spPr>
      </p:pic>
    </p:spTree>
    <p:extLst>
      <p:ext uri="{BB962C8B-B14F-4D97-AF65-F5344CB8AC3E}">
        <p14:creationId xmlns:p14="http://schemas.microsoft.com/office/powerpoint/2010/main" val="3534045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Google</a:t>
            </a:r>
            <a:r>
              <a:rPr lang="es-MX" dirty="0" smtClean="0"/>
              <a:t>+ </a:t>
            </a:r>
            <a:endParaRPr lang="es-MX" dirty="0"/>
          </a:p>
        </p:txBody>
      </p:sp>
      <p:sp>
        <p:nvSpPr>
          <p:cNvPr id="3" name="Marcador de contenido 2"/>
          <p:cNvSpPr>
            <a:spLocks noGrp="1"/>
          </p:cNvSpPr>
          <p:nvPr>
            <p:ph idx="1"/>
          </p:nvPr>
        </p:nvSpPr>
        <p:spPr>
          <a:xfrm>
            <a:off x="1702357" y="1682839"/>
            <a:ext cx="6591637" cy="4408868"/>
          </a:xfrm>
        </p:spPr>
        <p:txBody>
          <a:bodyPr/>
          <a:lstStyle/>
          <a:p>
            <a:r>
              <a:rPr lang="es-MX" dirty="0"/>
              <a:t>La red social de Google acabó no popularizándose como era planeado. Por la propuesta que tiene, acabó compitiendo directamente a Facebook.</a:t>
            </a:r>
          </a:p>
          <a:p>
            <a:r>
              <a:rPr lang="es-MX" dirty="0"/>
              <a:t>Es difícil encontrar una empresa que tenga más posicionamiento o que genere más tráfico a partir del </a:t>
            </a:r>
            <a:r>
              <a:rPr lang="es-MX" b="1" dirty="0">
                <a:hlinkClick r:id="rId2"/>
              </a:rPr>
              <a:t>Google+</a:t>
            </a:r>
            <a:r>
              <a:rPr lang="es-MX" dirty="0"/>
              <a:t> que de Facebook, por ejemplo.</a:t>
            </a:r>
          </a:p>
          <a:p>
            <a:r>
              <a:rPr lang="es-MX" dirty="0"/>
              <a:t>En los últimos años, ha estado tratando de reinventarse para conquistar más usuarios, haciendo una serie de actualizaciones. La última fue en enero de 2017.</a:t>
            </a:r>
          </a:p>
          <a:p>
            <a:r>
              <a:rPr lang="es-MX" dirty="0"/>
              <a:t>Año de fundación: 2011</a:t>
            </a:r>
          </a:p>
          <a:p>
            <a:r>
              <a:rPr lang="es-MX" dirty="0"/>
              <a:t>Usuarios en el mundo: 300 millones</a:t>
            </a:r>
          </a:p>
          <a:p>
            <a:endParaRPr lang="es-MX" dirty="0"/>
          </a:p>
        </p:txBody>
      </p:sp>
      <p:pic>
        <p:nvPicPr>
          <p:cNvPr id="5" name="Imagen 4"/>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backgroundRemoval t="0" b="100000" l="0" r="100000">
                        <a14:foregroundMark x1="82051" y1="54000" x2="82051" y2="54000"/>
                      </a14:backgroundRemoval>
                    </a14:imgEffect>
                  </a14:imgLayer>
                </a14:imgProps>
              </a:ext>
            </a:extLst>
          </a:blip>
          <a:stretch>
            <a:fillRect/>
          </a:stretch>
        </p:blipFill>
        <p:spPr>
          <a:xfrm>
            <a:off x="8687023" y="2871989"/>
            <a:ext cx="2541610" cy="1629237"/>
          </a:xfrm>
          <a:prstGeom prst="rect">
            <a:avLst/>
          </a:prstGeom>
        </p:spPr>
      </p:pic>
    </p:spTree>
    <p:extLst>
      <p:ext uri="{BB962C8B-B14F-4D97-AF65-F5344CB8AC3E}">
        <p14:creationId xmlns:p14="http://schemas.microsoft.com/office/powerpoint/2010/main" val="1279939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smtClean="0"/>
              <a:t>Pinterest</a:t>
            </a:r>
            <a:r>
              <a:rPr lang="es-MX" dirty="0"/>
              <a:t> </a:t>
            </a:r>
          </a:p>
        </p:txBody>
      </p:sp>
      <p:sp>
        <p:nvSpPr>
          <p:cNvPr id="3" name="Marcador de contenido 2"/>
          <p:cNvSpPr>
            <a:spLocks noGrp="1"/>
          </p:cNvSpPr>
          <p:nvPr>
            <p:ph idx="1"/>
          </p:nvPr>
        </p:nvSpPr>
        <p:spPr>
          <a:xfrm>
            <a:off x="1726327" y="1559115"/>
            <a:ext cx="6181301" cy="4171984"/>
          </a:xfrm>
        </p:spPr>
        <p:txBody>
          <a:bodyPr>
            <a:noAutofit/>
          </a:bodyPr>
          <a:lstStyle/>
          <a:p>
            <a:r>
              <a:rPr lang="es-MX" sz="2000" b="1" dirty="0" err="1">
                <a:hlinkClick r:id="rId2"/>
              </a:rPr>
              <a:t>Pinterest</a:t>
            </a:r>
            <a:r>
              <a:rPr lang="es-MX" sz="2000" dirty="0"/>
              <a:t> es una red social de fotos que trae el concepto de “mural de referencias”. Ahí es posible crear carpetas para guardar tus inspiraciones y subir imágenes, así como colocar links hacia URL externas.</a:t>
            </a:r>
          </a:p>
          <a:p>
            <a:r>
              <a:rPr lang="es-MX" sz="2000" dirty="0"/>
              <a:t>Los temas más populares son moda, maquillaje, bodas, gastronomía y arquitectura, también como hazlo tú mismo, </a:t>
            </a:r>
            <a:r>
              <a:rPr lang="es-MX" sz="2000" dirty="0" err="1"/>
              <a:t>gadgets</a:t>
            </a:r>
            <a:r>
              <a:rPr lang="es-MX" sz="2000" dirty="0"/>
              <a:t>, viajes y </a:t>
            </a:r>
            <a:r>
              <a:rPr lang="es-MX" sz="2000" dirty="0" err="1"/>
              <a:t>design</a:t>
            </a:r>
            <a:r>
              <a:rPr lang="es-MX" sz="2000" dirty="0"/>
              <a:t>. Su público es mayoritariamente femenino en todo el mundo.</a:t>
            </a:r>
          </a:p>
          <a:p>
            <a:r>
              <a:rPr lang="es-MX" sz="2000" dirty="0"/>
              <a:t>Año de fundación: 2010</a:t>
            </a:r>
          </a:p>
          <a:p>
            <a:r>
              <a:rPr lang="es-MX" sz="2000" dirty="0"/>
              <a:t>Usuarios en el mundo: +100 </a:t>
            </a:r>
            <a:r>
              <a:rPr lang="es-MX" sz="2000" dirty="0" smtClean="0"/>
              <a:t>millones</a:t>
            </a:r>
            <a:endParaRPr lang="es-MX" sz="2000" dirty="0"/>
          </a:p>
        </p:txBody>
      </p:sp>
      <p:pic>
        <p:nvPicPr>
          <p:cNvPr id="5" name="Imagen 4"/>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8706118" y="2445118"/>
            <a:ext cx="2431558" cy="2431558"/>
          </a:xfrm>
          <a:prstGeom prst="rect">
            <a:avLst/>
          </a:prstGeom>
        </p:spPr>
      </p:pic>
    </p:spTree>
    <p:extLst>
      <p:ext uri="{BB962C8B-B14F-4D97-AF65-F5344CB8AC3E}">
        <p14:creationId xmlns:p14="http://schemas.microsoft.com/office/powerpoint/2010/main" val="2731527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Primeros </a:t>
            </a:r>
            <a:r>
              <a:rPr lang="es-MX" dirty="0" smtClean="0"/>
              <a:t>pasos</a:t>
            </a:r>
            <a:endParaRPr lang="es-MX" dirty="0"/>
          </a:p>
        </p:txBody>
      </p:sp>
      <p:sp>
        <p:nvSpPr>
          <p:cNvPr id="3" name="Marcador de contenido 2"/>
          <p:cNvSpPr>
            <a:spLocks noGrp="1"/>
          </p:cNvSpPr>
          <p:nvPr>
            <p:ph idx="1"/>
          </p:nvPr>
        </p:nvSpPr>
        <p:spPr>
          <a:xfrm>
            <a:off x="1738648" y="1545465"/>
            <a:ext cx="9765964" cy="4365757"/>
          </a:xfrm>
        </p:spPr>
        <p:txBody>
          <a:bodyPr>
            <a:normAutofit fontScale="92500"/>
          </a:bodyPr>
          <a:lstStyle/>
          <a:p>
            <a:r>
              <a:rPr lang="es-MX" dirty="0">
                <a:solidFill>
                  <a:schemeClr val="tx1"/>
                </a:solidFill>
              </a:rPr>
              <a:t>Para empezar a elegir en cuáles redes sociales tu empresa debe estar presente, es esencial identificar dónde está tu audiencia ideal y cómo esta puede compartir contenido relevante con ella. Conversar con algunos clientes actuales y potenciales puede ser una buena manera de descubrir cuales están utilizando en el día a día.</a:t>
            </a:r>
          </a:p>
          <a:p>
            <a:r>
              <a:rPr lang="es-MX" dirty="0">
                <a:solidFill>
                  <a:schemeClr val="tx1"/>
                </a:solidFill>
              </a:rPr>
              <a:t>Algunas redes sociales, como Facebook, por tener un público muy amplio, exigen que buena parte de las empresas esté presente, independientemente del tipo de negocio.</a:t>
            </a:r>
          </a:p>
          <a:p>
            <a:r>
              <a:rPr lang="es-MX" dirty="0">
                <a:solidFill>
                  <a:schemeClr val="tx1"/>
                </a:solidFill>
              </a:rPr>
              <a:t>Otras, como lo es </a:t>
            </a:r>
            <a:r>
              <a:rPr lang="es-MX" dirty="0" err="1">
                <a:solidFill>
                  <a:schemeClr val="tx1"/>
                </a:solidFill>
              </a:rPr>
              <a:t>Instagram</a:t>
            </a:r>
            <a:r>
              <a:rPr lang="es-MX" dirty="0">
                <a:solidFill>
                  <a:schemeClr val="tx1"/>
                </a:solidFill>
              </a:rPr>
              <a:t>, pueden traer muchos más resultados para un e-</a:t>
            </a:r>
            <a:r>
              <a:rPr lang="es-MX" dirty="0" err="1">
                <a:solidFill>
                  <a:schemeClr val="tx1"/>
                </a:solidFill>
              </a:rPr>
              <a:t>commerce</a:t>
            </a:r>
            <a:r>
              <a:rPr lang="es-MX" dirty="0">
                <a:solidFill>
                  <a:schemeClr val="tx1"/>
                </a:solidFill>
              </a:rPr>
              <a:t> de ropa que para una empresa de servicios corporativos. Ten en cuenta esto a la hora de elegir dónde invertir.</a:t>
            </a:r>
          </a:p>
          <a:p>
            <a:r>
              <a:rPr lang="es-MX" dirty="0">
                <a:solidFill>
                  <a:schemeClr val="tx1"/>
                </a:solidFill>
              </a:rPr>
              <a:t>Después de elegir, es hora de crear los perfiles. No olvides que lo ideal es crear una página para su empresa, y no un perfil, en las redes sociales en que existe esa diferencia.</a:t>
            </a:r>
          </a:p>
          <a:p>
            <a:r>
              <a:rPr lang="es-MX" dirty="0">
                <a:solidFill>
                  <a:schemeClr val="tx1"/>
                </a:solidFill>
              </a:rPr>
              <a:t>Conoce cómo crear una página en Facebook, </a:t>
            </a:r>
            <a:r>
              <a:rPr lang="es-MX" dirty="0" err="1">
                <a:solidFill>
                  <a:schemeClr val="tx1"/>
                </a:solidFill>
              </a:rPr>
              <a:t>LinkedIn</a:t>
            </a:r>
            <a:r>
              <a:rPr lang="es-MX" dirty="0">
                <a:solidFill>
                  <a:schemeClr val="tx1"/>
                </a:solidFill>
              </a:rPr>
              <a:t> y un perfil en </a:t>
            </a:r>
            <a:r>
              <a:rPr lang="es-MX" dirty="0" err="1">
                <a:solidFill>
                  <a:schemeClr val="tx1"/>
                </a:solidFill>
              </a:rPr>
              <a:t>Instagram</a:t>
            </a:r>
            <a:r>
              <a:rPr lang="es-MX" dirty="0">
                <a:solidFill>
                  <a:schemeClr val="tx1"/>
                </a:solidFill>
              </a:rPr>
              <a:t> para empresas</a:t>
            </a:r>
            <a:r>
              <a:rPr lang="es-MX" dirty="0" smtClean="0">
                <a:solidFill>
                  <a:schemeClr val="tx1"/>
                </a:solidFill>
              </a:rPr>
              <a:t>.</a:t>
            </a:r>
            <a:endParaRPr lang="es-MX" dirty="0">
              <a:solidFill>
                <a:schemeClr val="tx1"/>
              </a:solidFill>
            </a:endParaRPr>
          </a:p>
        </p:txBody>
      </p:sp>
    </p:spTree>
    <p:extLst>
      <p:ext uri="{BB962C8B-B14F-4D97-AF65-F5344CB8AC3E}">
        <p14:creationId xmlns:p14="http://schemas.microsoft.com/office/powerpoint/2010/main" val="4064595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Planificación</a:t>
            </a:r>
            <a:endParaRPr lang="es-MX" dirty="0"/>
          </a:p>
        </p:txBody>
      </p:sp>
      <p:sp>
        <p:nvSpPr>
          <p:cNvPr id="3" name="Marcador de contenido 2"/>
          <p:cNvSpPr>
            <a:spLocks noGrp="1"/>
          </p:cNvSpPr>
          <p:nvPr>
            <p:ph idx="1"/>
          </p:nvPr>
        </p:nvSpPr>
        <p:spPr>
          <a:xfrm>
            <a:off x="1777285" y="1558344"/>
            <a:ext cx="9195515" cy="4352878"/>
          </a:xfrm>
        </p:spPr>
        <p:txBody>
          <a:bodyPr>
            <a:normAutofit/>
          </a:bodyPr>
          <a:lstStyle/>
          <a:p>
            <a:r>
              <a:rPr lang="es-MX" dirty="0"/>
              <a:t>Creados los perfiles, es hora de trazar una planificación.</a:t>
            </a:r>
          </a:p>
          <a:p>
            <a:r>
              <a:rPr lang="es-MX" dirty="0"/>
              <a:t>El primer aspecto a tener en cuenta es el objetivo de estar en determinada red social. Básicamente, podemos dividir los objetivos en:</a:t>
            </a:r>
          </a:p>
          <a:p>
            <a:r>
              <a:rPr lang="es-MX" dirty="0"/>
              <a:t>Divulgación de la marca;</a:t>
            </a:r>
          </a:p>
          <a:p>
            <a:r>
              <a:rPr lang="es-MX" dirty="0"/>
              <a:t>Ser un canal de comunicación con los clientes;</a:t>
            </a:r>
          </a:p>
          <a:p>
            <a:r>
              <a:rPr lang="es-MX" dirty="0"/>
              <a:t>Crear una comunidad fan de tu empresa;</a:t>
            </a:r>
          </a:p>
          <a:p>
            <a:r>
              <a:rPr lang="es-MX" dirty="0"/>
              <a:t>Educación a través de la difusión de contenido;</a:t>
            </a:r>
          </a:p>
          <a:p>
            <a:r>
              <a:rPr lang="es-MX" dirty="0"/>
              <a:t>Ventas.</a:t>
            </a:r>
          </a:p>
          <a:p>
            <a:r>
              <a:rPr lang="es-MX" dirty="0"/>
              <a:t>Lo esencial es que sólo un objetivo sea el principal de tu estrategia – para tener foco – y que el objetivo esté relacionado con el momento de tu empresa</a:t>
            </a:r>
            <a:r>
              <a:rPr lang="es-MX" dirty="0" smtClean="0"/>
              <a:t>.</a:t>
            </a:r>
            <a:endParaRPr lang="es-MX" dirty="0"/>
          </a:p>
        </p:txBody>
      </p:sp>
    </p:spTree>
    <p:extLst>
      <p:ext uri="{BB962C8B-B14F-4D97-AF65-F5344CB8AC3E}">
        <p14:creationId xmlns:p14="http://schemas.microsoft.com/office/powerpoint/2010/main" val="774090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Producción de contenido</a:t>
            </a:r>
          </a:p>
        </p:txBody>
      </p:sp>
      <p:sp>
        <p:nvSpPr>
          <p:cNvPr id="3" name="Marcador de contenido 2"/>
          <p:cNvSpPr>
            <a:spLocks noGrp="1"/>
          </p:cNvSpPr>
          <p:nvPr>
            <p:ph idx="1"/>
          </p:nvPr>
        </p:nvSpPr>
        <p:spPr>
          <a:xfrm>
            <a:off x="2331635" y="1905000"/>
            <a:ext cx="8915400" cy="3777622"/>
          </a:xfrm>
        </p:spPr>
        <p:txBody>
          <a:bodyPr>
            <a:noAutofit/>
          </a:bodyPr>
          <a:lstStyle/>
          <a:p>
            <a:r>
              <a:rPr lang="es-MX" sz="2800" dirty="0"/>
              <a:t>Cuando se trata de la producción de contenido en las redes sociales, muchas empresas piensan que simplemente hay que promover el material que se produce para el blog, para el sitio web, o para la generación de Leads. Pero eso no es todo. Lo ideal es usarlas también para producir contenido directamente en las plataformas, en formatos diferentes de lo que se publica en otros medios.</a:t>
            </a:r>
          </a:p>
        </p:txBody>
      </p:sp>
    </p:spTree>
    <p:extLst>
      <p:ext uri="{BB962C8B-B14F-4D97-AF65-F5344CB8AC3E}">
        <p14:creationId xmlns:p14="http://schemas.microsoft.com/office/powerpoint/2010/main" val="2065196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Generación de Leads</a:t>
            </a:r>
          </a:p>
        </p:txBody>
      </p:sp>
      <p:sp>
        <p:nvSpPr>
          <p:cNvPr id="3" name="Marcador de contenido 2"/>
          <p:cNvSpPr>
            <a:spLocks noGrp="1"/>
          </p:cNvSpPr>
          <p:nvPr>
            <p:ph idx="1"/>
          </p:nvPr>
        </p:nvSpPr>
        <p:spPr>
          <a:xfrm>
            <a:off x="2215725" y="1785871"/>
            <a:ext cx="8915400" cy="3777622"/>
          </a:xfrm>
        </p:spPr>
        <p:txBody>
          <a:bodyPr>
            <a:noAutofit/>
          </a:bodyPr>
          <a:lstStyle/>
          <a:p>
            <a:r>
              <a:rPr lang="es-MX" sz="2000" dirty="0"/>
              <a:t>Como mencionamos, las redes sociales ya no son más de uso exclusivo para relacionarse con la audiencia y la construcción de marca. Está comprobado que las empresas pueden hacer negocios usando las redes sociales</a:t>
            </a:r>
            <a:r>
              <a:rPr lang="es-MX" sz="2000" dirty="0" smtClean="0"/>
              <a:t>.</a:t>
            </a:r>
            <a:endParaRPr lang="es-MX" sz="2000" dirty="0"/>
          </a:p>
          <a:p>
            <a:r>
              <a:rPr lang="es-MX" sz="2000" dirty="0"/>
              <a:t>Para empezar una estrategia de </a:t>
            </a:r>
            <a:r>
              <a:rPr lang="es-MX" sz="2000" dirty="0" err="1"/>
              <a:t>Inbound</a:t>
            </a:r>
            <a:r>
              <a:rPr lang="es-MX" sz="2000" dirty="0"/>
              <a:t> Marketing y generar Leads en las redes sociales, te recomendamos que sigas 3 sencillos pasos</a:t>
            </a:r>
            <a:r>
              <a:rPr lang="es-MX" sz="2000" dirty="0" smtClean="0"/>
              <a:t>:</a:t>
            </a:r>
            <a:endParaRPr lang="es-MX" sz="2000" dirty="0"/>
          </a:p>
          <a:p>
            <a:r>
              <a:rPr lang="es-MX" sz="2000" dirty="0"/>
              <a:t>Define las personas que tienen más sentido para tu </a:t>
            </a:r>
            <a:r>
              <a:rPr lang="es-MX" sz="2000" dirty="0" smtClean="0"/>
              <a:t>negocio</a:t>
            </a:r>
            <a:r>
              <a:rPr lang="es-MX" sz="2000" dirty="0"/>
              <a:t>.</a:t>
            </a:r>
          </a:p>
          <a:p>
            <a:r>
              <a:rPr lang="es-MX" sz="2000" dirty="0"/>
              <a:t>Descubre las redes sociales adecuadas para tus </a:t>
            </a:r>
            <a:r>
              <a:rPr lang="es-MX" sz="2000" dirty="0" smtClean="0"/>
              <a:t>personas</a:t>
            </a:r>
            <a:r>
              <a:rPr lang="es-MX" sz="2000" dirty="0"/>
              <a:t>.</a:t>
            </a:r>
          </a:p>
          <a:p>
            <a:r>
              <a:rPr lang="es-MX" sz="2000" dirty="0"/>
              <a:t>Explora las diversas posibilidades que ofrecen las redes </a:t>
            </a:r>
            <a:r>
              <a:rPr lang="es-MX" sz="2000" dirty="0" smtClean="0"/>
              <a:t>sociales.</a:t>
            </a:r>
            <a:endParaRPr lang="es-MX" sz="2000" dirty="0"/>
          </a:p>
        </p:txBody>
      </p:sp>
    </p:spTree>
    <p:extLst>
      <p:ext uri="{BB962C8B-B14F-4D97-AF65-F5344CB8AC3E}">
        <p14:creationId xmlns:p14="http://schemas.microsoft.com/office/powerpoint/2010/main" val="3111078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SAC 2.0</a:t>
            </a:r>
          </a:p>
        </p:txBody>
      </p:sp>
      <p:sp>
        <p:nvSpPr>
          <p:cNvPr id="3" name="Marcador de contenido 2"/>
          <p:cNvSpPr>
            <a:spLocks noGrp="1"/>
          </p:cNvSpPr>
          <p:nvPr>
            <p:ph idx="1"/>
          </p:nvPr>
        </p:nvSpPr>
        <p:spPr>
          <a:xfrm>
            <a:off x="1880874" y="1772992"/>
            <a:ext cx="8915400" cy="3777622"/>
          </a:xfrm>
        </p:spPr>
        <p:txBody>
          <a:bodyPr>
            <a:normAutofit/>
          </a:bodyPr>
          <a:lstStyle/>
          <a:p>
            <a:r>
              <a:rPr lang="es-MX" sz="2400" dirty="0"/>
              <a:t>Algunas redes sociales, como Facebook y </a:t>
            </a:r>
            <a:r>
              <a:rPr lang="es-MX" sz="2400" dirty="0" err="1"/>
              <a:t>Twitter</a:t>
            </a:r>
            <a:r>
              <a:rPr lang="es-MX" sz="2400" dirty="0"/>
              <a:t>, funcionan muy bien como una especie de SAC 2.0, es decir, una forma rápida de conversar con tus clientes y posibles clientes sobre dudas y quejas</a:t>
            </a:r>
            <a:r>
              <a:rPr lang="es-MX" sz="2400" dirty="0" smtClean="0"/>
              <a:t>.</a:t>
            </a:r>
            <a:endParaRPr lang="es-MX" sz="2400" dirty="0"/>
          </a:p>
          <a:p>
            <a:r>
              <a:rPr lang="es-MX" sz="2400" dirty="0"/>
              <a:t>Lo esencial aquí, es tratar de resolver el problema de los clientes lo más rápido posible y nunca ignorarlos o borrar sus comentarios. Esto puede generar una repercusión mucho mayor – y más negativa – que el comentario inicial.</a:t>
            </a:r>
          </a:p>
        </p:txBody>
      </p:sp>
    </p:spTree>
    <p:extLst>
      <p:ext uri="{BB962C8B-B14F-4D97-AF65-F5344CB8AC3E}">
        <p14:creationId xmlns:p14="http://schemas.microsoft.com/office/powerpoint/2010/main" val="2466651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Monitoreo y análisis</a:t>
            </a:r>
          </a:p>
        </p:txBody>
      </p:sp>
      <p:sp>
        <p:nvSpPr>
          <p:cNvPr id="3" name="Marcador de contenido 2"/>
          <p:cNvSpPr>
            <a:spLocks noGrp="1"/>
          </p:cNvSpPr>
          <p:nvPr>
            <p:ph idx="1"/>
          </p:nvPr>
        </p:nvSpPr>
        <p:spPr>
          <a:xfrm>
            <a:off x="2112694" y="1721476"/>
            <a:ext cx="8915400" cy="3777622"/>
          </a:xfrm>
        </p:spPr>
        <p:txBody>
          <a:bodyPr>
            <a:noAutofit/>
          </a:bodyPr>
          <a:lstStyle/>
          <a:p>
            <a:r>
              <a:rPr lang="es-MX" sz="2400" dirty="0"/>
              <a:t>Monitorear las redes sociales consiste en realizar búsquedas de palabras clave que estén relacionadas con tu negocio, como el nombre de tu empresa o el sector en que actúas. El objetivo es descubrir publicaciones en las que fuiste marcado directamente y que merecen una atención especial</a:t>
            </a:r>
            <a:r>
              <a:rPr lang="es-MX" sz="2400" dirty="0" smtClean="0"/>
              <a:t>.</a:t>
            </a:r>
            <a:endParaRPr lang="es-MX" sz="2400" dirty="0"/>
          </a:p>
          <a:p>
            <a:r>
              <a:rPr lang="es-MX" sz="2400" dirty="0"/>
              <a:t>Después de hacer esto, la única forma de medir si la gestión de las redes sociales de tu empresa se está haciendo bien o no, es analizando sus resultados. Para ello, es necesario definir qué métricas son importantes dentro de su estrategia</a:t>
            </a:r>
            <a:r>
              <a:rPr lang="es-MX" sz="2400" dirty="0" smtClean="0"/>
              <a:t>.</a:t>
            </a:r>
            <a:endParaRPr lang="es-MX" sz="2400" dirty="0"/>
          </a:p>
        </p:txBody>
      </p:sp>
    </p:spTree>
    <p:extLst>
      <p:ext uri="{BB962C8B-B14F-4D97-AF65-F5344CB8AC3E}">
        <p14:creationId xmlns:p14="http://schemas.microsoft.com/office/powerpoint/2010/main" val="3933186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Anuncios</a:t>
            </a:r>
          </a:p>
        </p:txBody>
      </p:sp>
      <p:sp>
        <p:nvSpPr>
          <p:cNvPr id="3" name="Marcador de contenido 2"/>
          <p:cNvSpPr>
            <a:spLocks noGrp="1"/>
          </p:cNvSpPr>
          <p:nvPr>
            <p:ph idx="1"/>
          </p:nvPr>
        </p:nvSpPr>
        <p:spPr>
          <a:xfrm>
            <a:off x="2099815" y="1811628"/>
            <a:ext cx="8915400" cy="3777622"/>
          </a:xfrm>
        </p:spPr>
        <p:txBody>
          <a:bodyPr>
            <a:normAutofit/>
          </a:bodyPr>
          <a:lstStyle/>
          <a:p>
            <a:r>
              <a:rPr lang="es-MX" sz="2000" dirty="0"/>
              <a:t>Sólo hacer el registro de la empresa y producir contenido en las redes sociales con frecuencia no es una garantía de que llegarás a todas las personas que están conectadas con tu marca</a:t>
            </a:r>
            <a:r>
              <a:rPr lang="es-MX" sz="2000" dirty="0" smtClean="0"/>
              <a:t>.</a:t>
            </a:r>
            <a:endParaRPr lang="es-MX" sz="2000" dirty="0"/>
          </a:p>
          <a:p>
            <a:r>
              <a:rPr lang="es-MX" sz="2000" dirty="0"/>
              <a:t>Esto ocurre porque las principales redes sociales del mundo utilizan algoritmos para filtrar lo que el usuario puede ver en la línea del tiempo, entregando contenido de forma orgánica a sólo una parte de los usuarios que siguen tu empresa</a:t>
            </a:r>
            <a:r>
              <a:rPr lang="es-MX" sz="2000" dirty="0" smtClean="0"/>
              <a:t>.</a:t>
            </a:r>
            <a:endParaRPr lang="es-MX" sz="2000" dirty="0"/>
          </a:p>
          <a:p>
            <a:r>
              <a:rPr lang="es-MX" sz="2000" dirty="0"/>
              <a:t>Por eso, puedes tener éxito mediante el uso de redes sociales de una manera orgánica, pero es a través de anuncios de pago que puedes potenciar tus acciones y escalar tus resultados.</a:t>
            </a:r>
          </a:p>
        </p:txBody>
      </p:sp>
    </p:spTree>
    <p:extLst>
      <p:ext uri="{BB962C8B-B14F-4D97-AF65-F5344CB8AC3E}">
        <p14:creationId xmlns:p14="http://schemas.microsoft.com/office/powerpoint/2010/main" val="2519862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Qué+son+las+Redes+Sociales_">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854558" y="654047"/>
            <a:ext cx="9594761" cy="5397196"/>
          </a:xfrm>
          <a:prstGeom prst="rect">
            <a:avLst/>
          </a:prstGeom>
          <a:ln w="9525" cap="flat">
            <a:solidFill>
              <a:srgbClr val="383838"/>
            </a:solidFill>
          </a:ln>
          <a:effectLst>
            <a:outerShdw blurRad="152400" dist="317500" dir="6000000" sx="105000" sy="105000" algn="tl" rotWithShape="0">
              <a:srgbClr val="000000">
                <a:alpha val="30000"/>
              </a:srgbClr>
            </a:outerShdw>
          </a:effectLst>
          <a:scene3d>
            <a:camera prst="perspectiveRight" fov="2100000">
              <a:rot lat="0" lon="20400000" rev="0"/>
            </a:camera>
            <a:lightRig rig="threePt" dir="t"/>
          </a:scene3d>
          <a:sp3d extrusionH="889000" prstMaterial="matte">
            <a:extrusionClr>
              <a:srgbClr val="777777"/>
            </a:extrusionClr>
          </a:sp3d>
        </p:spPr>
      </p:pic>
    </p:spTree>
    <p:extLst>
      <p:ext uri="{BB962C8B-B14F-4D97-AF65-F5344CB8AC3E}">
        <p14:creationId xmlns:p14="http://schemas.microsoft.com/office/powerpoint/2010/main" val="724500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Resultado de imagen para redes sociales consejo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13565" y="344031"/>
            <a:ext cx="6697082" cy="6111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4712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64</TotalTime>
  <Words>992</Words>
  <Application>Microsoft Office PowerPoint</Application>
  <PresentationFormat>Panorámica</PresentationFormat>
  <Paragraphs>70</Paragraphs>
  <Slides>21</Slides>
  <Notes>0</Notes>
  <HiddenSlides>0</HiddenSlides>
  <MMClips>1</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21</vt:i4>
      </vt:variant>
    </vt:vector>
  </HeadingPairs>
  <TitlesOfParts>
    <vt:vector size="25" baseType="lpstr">
      <vt:lpstr>Arial</vt:lpstr>
      <vt:lpstr>Century Gothic</vt:lpstr>
      <vt:lpstr>Wingdings 3</vt:lpstr>
      <vt:lpstr>Espiral</vt:lpstr>
      <vt:lpstr>REDES SOCIALES</vt:lpstr>
      <vt:lpstr>¿Qué son las redes sociales?</vt:lpstr>
      <vt:lpstr>¿En qué se basan las redes sociales?</vt:lpstr>
      <vt:lpstr>Ventajas de las redes sociales</vt:lpstr>
      <vt:lpstr>FACEBOOK</vt:lpstr>
      <vt:lpstr>FLICKR</vt:lpstr>
      <vt:lpstr>INSTAGRAM</vt:lpstr>
      <vt:lpstr>VIMEO</vt:lpstr>
      <vt:lpstr>VEVO</vt:lpstr>
      <vt:lpstr>Snapchat </vt:lpstr>
      <vt:lpstr>Google+ </vt:lpstr>
      <vt:lpstr>Pinterest </vt:lpstr>
      <vt:lpstr>Primeros pasos</vt:lpstr>
      <vt:lpstr>Planificación</vt:lpstr>
      <vt:lpstr>Producción de contenido</vt:lpstr>
      <vt:lpstr>Generación de Leads</vt:lpstr>
      <vt:lpstr>SAC 2.0</vt:lpstr>
      <vt:lpstr>Monitoreo y análisis</vt:lpstr>
      <vt:lpstr>Anuncios</vt:lpstr>
      <vt:lpstr>Presentación de PowerPoint</vt:lpstr>
      <vt:lpstr>Presentación de PowerPoint</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REDES SOCIALES</dc:title>
  <dc:creator>Alicia Renteria Guevara</dc:creator>
  <cp:lastModifiedBy>COBACH26</cp:lastModifiedBy>
  <cp:revision>9</cp:revision>
  <dcterms:created xsi:type="dcterms:W3CDTF">2020-03-04T02:18:12Z</dcterms:created>
  <dcterms:modified xsi:type="dcterms:W3CDTF">2020-03-05T14:59:35Z</dcterms:modified>
</cp:coreProperties>
</file>