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61" r:id="rId5"/>
    <p:sldId id="262" r:id="rId6"/>
    <p:sldId id="263" r:id="rId7"/>
    <p:sldId id="258" r:id="rId8"/>
    <p:sldId id="264" r:id="rId9"/>
    <p:sldId id="265" r:id="rId10"/>
    <p:sldId id="266" r:id="rId11"/>
    <p:sldId id="267" r:id="rId12"/>
    <p:sldId id="268" r:id="rId13"/>
    <p:sldId id="270" r:id="rId14"/>
    <p:sldId id="271" r:id="rId15"/>
    <p:sldId id="272" r:id="rId16"/>
    <p:sldId id="269" r:id="rId1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rtada" id="{D0FC6457-4E54-4C10-A726-6A95FEDDCA94}">
          <p14:sldIdLst>
            <p14:sldId id="256"/>
          </p14:sldIdLst>
        </p14:section>
        <p14:section name="Youtuber" id="{80415A94-3EBB-4EFC-A33D-38C277F2E5F6}">
          <p14:sldIdLst>
            <p14:sldId id="257"/>
            <p14:sldId id="260"/>
            <p14:sldId id="261"/>
            <p14:sldId id="262"/>
            <p14:sldId id="263"/>
          </p14:sldIdLst>
        </p14:section>
        <p14:section name="Freelancer" id="{2EA44965-D77A-4F73-8001-4408106D4ADD}">
          <p14:sldIdLst>
            <p14:sldId id="258"/>
            <p14:sldId id="264"/>
            <p14:sldId id="265"/>
            <p14:sldId id="266"/>
            <p14:sldId id="267"/>
            <p14:sldId id="268"/>
            <p14:sldId id="270"/>
            <p14:sldId id="271"/>
            <p14:sldId id="272"/>
            <p14:sldId id="26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13" autoAdjust="0"/>
    <p:restoredTop sz="94660"/>
  </p:normalViewPr>
  <p:slideViewPr>
    <p:cSldViewPr snapToGrid="0">
      <p:cViewPr varScale="1">
        <p:scale>
          <a:sx n="70" d="100"/>
          <a:sy n="70" d="100"/>
        </p:scale>
        <p:origin x="49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E15A1192-A54F-46BA-8989-AA38AA1B6BF7}" type="datetimeFigureOut">
              <a:rPr lang="es-MX" smtClean="0"/>
              <a:t>15/03/2020</a:t>
            </a:fld>
            <a:endParaRPr lang="es-MX"/>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s-MX"/>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CBE7B6B3-B948-4046-89D2-84529A971545}" type="slidenum">
              <a:rPr lang="es-MX" smtClean="0"/>
              <a:t>‹Nº›</a:t>
            </a:fld>
            <a:endParaRPr lang="es-MX"/>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6777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15A1192-A54F-46BA-8989-AA38AA1B6BF7}" type="datetimeFigureOut">
              <a:rPr lang="es-MX" smtClean="0"/>
              <a:t>15/03/2020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BE7B6B3-B948-4046-89D2-84529A971545}" type="slidenum">
              <a:rPr lang="es-MX" smtClean="0"/>
              <a:t>‹Nº›</a:t>
            </a:fld>
            <a:endParaRPr lang="es-MX"/>
          </a:p>
        </p:txBody>
      </p:sp>
    </p:spTree>
    <p:extLst>
      <p:ext uri="{BB962C8B-B14F-4D97-AF65-F5344CB8AC3E}">
        <p14:creationId xmlns:p14="http://schemas.microsoft.com/office/powerpoint/2010/main" val="573945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E15A1192-A54F-46BA-8989-AA38AA1B6BF7}" type="datetimeFigureOut">
              <a:rPr lang="es-MX" smtClean="0"/>
              <a:t>15/03/2020</a:t>
            </a:fld>
            <a:endParaRPr lang="es-MX"/>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s-MX"/>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CBE7B6B3-B948-4046-89D2-84529A971545}" type="slidenum">
              <a:rPr lang="es-MX" smtClean="0"/>
              <a:t>‹Nº›</a:t>
            </a:fld>
            <a:endParaRPr lang="es-MX"/>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88134586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15A1192-A54F-46BA-8989-AA38AA1B6BF7}" type="datetimeFigureOut">
              <a:rPr lang="es-MX" smtClean="0"/>
              <a:t>15/03/2020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BE7B6B3-B948-4046-89D2-84529A971545}" type="slidenum">
              <a:rPr lang="es-MX" smtClean="0"/>
              <a:t>‹Nº›</a:t>
            </a:fld>
            <a:endParaRPr lang="es-MX"/>
          </a:p>
        </p:txBody>
      </p:sp>
    </p:spTree>
    <p:extLst>
      <p:ext uri="{BB962C8B-B14F-4D97-AF65-F5344CB8AC3E}">
        <p14:creationId xmlns:p14="http://schemas.microsoft.com/office/powerpoint/2010/main" val="4071361341"/>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15A1192-A54F-46BA-8989-AA38AA1B6BF7}" type="datetimeFigureOut">
              <a:rPr lang="es-MX" smtClean="0"/>
              <a:t>15/03/2020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BE7B6B3-B948-4046-89D2-84529A971545}" type="slidenum">
              <a:rPr lang="es-MX" smtClean="0"/>
              <a:t>‹Nº›</a:t>
            </a:fld>
            <a:endParaRPr lang="es-MX"/>
          </a:p>
        </p:txBody>
      </p:sp>
    </p:spTree>
    <p:extLst>
      <p:ext uri="{BB962C8B-B14F-4D97-AF65-F5344CB8AC3E}">
        <p14:creationId xmlns:p14="http://schemas.microsoft.com/office/powerpoint/2010/main" val="2602341278"/>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E15A1192-A54F-46BA-8989-AA38AA1B6BF7}" type="datetimeFigureOut">
              <a:rPr lang="es-MX" smtClean="0"/>
              <a:t>15/03/2020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BE7B6B3-B948-4046-89D2-84529A971545}" type="slidenum">
              <a:rPr lang="es-MX" smtClean="0"/>
              <a:t>‹Nº›</a:t>
            </a:fld>
            <a:endParaRPr lang="es-MX"/>
          </a:p>
        </p:txBody>
      </p:sp>
    </p:spTree>
    <p:extLst>
      <p:ext uri="{BB962C8B-B14F-4D97-AF65-F5344CB8AC3E}">
        <p14:creationId xmlns:p14="http://schemas.microsoft.com/office/powerpoint/2010/main" val="1251814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5A1192-A54F-46BA-8989-AA38AA1B6BF7}" type="datetimeFigureOut">
              <a:rPr lang="es-MX" smtClean="0"/>
              <a:t>15/03/2020</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BE7B6B3-B948-4046-89D2-84529A971545}" type="slidenum">
              <a:rPr lang="es-MX" smtClean="0"/>
              <a:t>‹Nº›</a:t>
            </a:fld>
            <a:endParaRPr lang="es-MX"/>
          </a:p>
        </p:txBody>
      </p:sp>
    </p:spTree>
    <p:extLst>
      <p:ext uri="{BB962C8B-B14F-4D97-AF65-F5344CB8AC3E}">
        <p14:creationId xmlns:p14="http://schemas.microsoft.com/office/powerpoint/2010/main" val="673242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65051" y="6375679"/>
            <a:ext cx="1233355" cy="348462"/>
          </a:xfrm>
        </p:spPr>
        <p:txBody>
          <a:bodyPr/>
          <a:lstStyle/>
          <a:p>
            <a:fld id="{E15A1192-A54F-46BA-8989-AA38AA1B6BF7}" type="datetimeFigureOut">
              <a:rPr lang="es-MX" smtClean="0"/>
              <a:t>15/03/2020</a:t>
            </a:fld>
            <a:endParaRPr lang="es-MX"/>
          </a:p>
        </p:txBody>
      </p:sp>
      <p:sp>
        <p:nvSpPr>
          <p:cNvPr id="6" name="Footer Placeholder 5"/>
          <p:cNvSpPr>
            <a:spLocks noGrp="1"/>
          </p:cNvSpPr>
          <p:nvPr>
            <p:ph type="ftr" sz="quarter" idx="11"/>
          </p:nvPr>
        </p:nvSpPr>
        <p:spPr>
          <a:xfrm>
            <a:off x="2103620" y="6375679"/>
            <a:ext cx="3482179" cy="345796"/>
          </a:xfrm>
        </p:spPr>
        <p:txBody>
          <a:bodyPr/>
          <a:lstStyle/>
          <a:p>
            <a:endParaRPr lang="es-MX"/>
          </a:p>
        </p:txBody>
      </p:sp>
      <p:sp>
        <p:nvSpPr>
          <p:cNvPr id="7" name="Slide Number Placeholder 6"/>
          <p:cNvSpPr>
            <a:spLocks noGrp="1"/>
          </p:cNvSpPr>
          <p:nvPr>
            <p:ph type="sldNum" sz="quarter" idx="12"/>
          </p:nvPr>
        </p:nvSpPr>
        <p:spPr>
          <a:xfrm>
            <a:off x="5691014" y="6375679"/>
            <a:ext cx="1232456" cy="345796"/>
          </a:xfrm>
        </p:spPr>
        <p:txBody>
          <a:bodyPr/>
          <a:lstStyle/>
          <a:p>
            <a:fld id="{CBE7B6B3-B948-4046-89D2-84529A971545}" type="slidenum">
              <a:rPr lang="es-MX" smtClean="0"/>
              <a:t>‹Nº›</a:t>
            </a:fld>
            <a:endParaRPr lang="es-MX"/>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94142762"/>
      </p:ext>
    </p:extLst>
  </p:cSld>
  <p:clrMapOvr>
    <a:masterClrMapping/>
  </p:clrMapOvr>
  <p:extLst mod="1">
    <p:ext uri="{DCECCB84-F9BA-43D5-87BE-67443E8EF086}">
      <p15:sldGuideLst xmlns:p15="http://schemas.microsoft.com/office/powerpoint/2012/main">
        <p15:guide id="4294967295"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65950" y="6375679"/>
            <a:ext cx="1232456" cy="348462"/>
          </a:xfrm>
        </p:spPr>
        <p:txBody>
          <a:bodyPr/>
          <a:lstStyle/>
          <a:p>
            <a:fld id="{E15A1192-A54F-46BA-8989-AA38AA1B6BF7}" type="datetimeFigureOut">
              <a:rPr lang="es-MX" smtClean="0"/>
              <a:t>15/03/2020</a:t>
            </a:fld>
            <a:endParaRPr lang="es-MX"/>
          </a:p>
        </p:txBody>
      </p:sp>
      <p:sp>
        <p:nvSpPr>
          <p:cNvPr id="6" name="Footer Placeholder 5"/>
          <p:cNvSpPr>
            <a:spLocks noGrp="1"/>
          </p:cNvSpPr>
          <p:nvPr>
            <p:ph type="ftr" sz="quarter" idx="11"/>
          </p:nvPr>
        </p:nvSpPr>
        <p:spPr>
          <a:xfrm>
            <a:off x="2103621" y="6375679"/>
            <a:ext cx="3482178" cy="345796"/>
          </a:xfrm>
        </p:spPr>
        <p:txBody>
          <a:bodyPr/>
          <a:lstStyle/>
          <a:p>
            <a:endParaRPr lang="es-MX"/>
          </a:p>
        </p:txBody>
      </p:sp>
      <p:sp>
        <p:nvSpPr>
          <p:cNvPr id="7" name="Slide Number Placeholder 6"/>
          <p:cNvSpPr>
            <a:spLocks noGrp="1"/>
          </p:cNvSpPr>
          <p:nvPr>
            <p:ph type="sldNum" sz="quarter" idx="12"/>
          </p:nvPr>
        </p:nvSpPr>
        <p:spPr>
          <a:xfrm>
            <a:off x="5687568" y="6375679"/>
            <a:ext cx="1234440" cy="345796"/>
          </a:xfrm>
        </p:spPr>
        <p:txBody>
          <a:bodyPr/>
          <a:lstStyle/>
          <a:p>
            <a:fld id="{CBE7B6B3-B948-4046-89D2-84529A971545}" type="slidenum">
              <a:rPr lang="es-MX" smtClean="0"/>
              <a:t>‹Nº›</a:t>
            </a:fld>
            <a:endParaRPr lang="es-MX"/>
          </a:p>
        </p:txBody>
      </p:sp>
    </p:spTree>
    <p:extLst>
      <p:ext uri="{BB962C8B-B14F-4D97-AF65-F5344CB8AC3E}">
        <p14:creationId xmlns:p14="http://schemas.microsoft.com/office/powerpoint/2010/main" val="293859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15A1192-A54F-46BA-8989-AA38AA1B6BF7}" type="datetimeFigureOut">
              <a:rPr lang="es-MX" smtClean="0"/>
              <a:t>15/03/2020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BE7B6B3-B948-4046-89D2-84529A971545}" type="slidenum">
              <a:rPr lang="es-MX" smtClean="0"/>
              <a:t>‹Nº›</a:t>
            </a:fld>
            <a:endParaRPr lang="es-MX"/>
          </a:p>
        </p:txBody>
      </p:sp>
    </p:spTree>
    <p:extLst>
      <p:ext uri="{BB962C8B-B14F-4D97-AF65-F5344CB8AC3E}">
        <p14:creationId xmlns:p14="http://schemas.microsoft.com/office/powerpoint/2010/main" val="2563755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15A1192-A54F-46BA-8989-AA38AA1B6BF7}" type="datetimeFigureOut">
              <a:rPr lang="es-MX" smtClean="0"/>
              <a:t>15/03/2020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BE7B6B3-B948-4046-89D2-84529A971545}" type="slidenum">
              <a:rPr lang="es-MX" smtClean="0"/>
              <a:t>‹Nº›</a:t>
            </a:fld>
            <a:endParaRPr lang="es-MX"/>
          </a:p>
        </p:txBody>
      </p:sp>
    </p:spTree>
    <p:extLst>
      <p:ext uri="{BB962C8B-B14F-4D97-AF65-F5344CB8AC3E}">
        <p14:creationId xmlns:p14="http://schemas.microsoft.com/office/powerpoint/2010/main" val="1632374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E15A1192-A54F-46BA-8989-AA38AA1B6BF7}" type="datetimeFigureOut">
              <a:rPr lang="es-MX" smtClean="0"/>
              <a:t>15/03/2020</a:t>
            </a:fld>
            <a:endParaRPr lang="es-MX"/>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s-MX"/>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CBE7B6B3-B948-4046-89D2-84529A971545}" type="slidenum">
              <a:rPr lang="es-MX" smtClean="0"/>
              <a:t>‹Nº›</a:t>
            </a:fld>
            <a:endParaRPr lang="es-MX"/>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50" name="Picture 2" descr="Resultado de imagen para youtube 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0762853" y="170329"/>
            <a:ext cx="906415" cy="638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529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792">
          <p15:clr>
            <a:srgbClr val="F26B43"/>
          </p15:clr>
        </p15:guide>
        <p15:guide id="4294967295" pos="72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spc="300" dirty="0" err="1" smtClean="0"/>
              <a:t>Youtubers</a:t>
            </a:r>
            <a:r>
              <a:rPr lang="es-MX" spc="300" dirty="0" smtClean="0"/>
              <a:t> y </a:t>
            </a:r>
            <a:r>
              <a:rPr lang="es-MX" spc="300" dirty="0" err="1" smtClean="0"/>
              <a:t>freelancers</a:t>
            </a:r>
            <a:endParaRPr lang="es-MX" spc="300" dirty="0"/>
          </a:p>
        </p:txBody>
      </p:sp>
      <p:sp>
        <p:nvSpPr>
          <p:cNvPr id="3" name="Subtítulo 2"/>
          <p:cNvSpPr>
            <a:spLocks noGrp="1"/>
          </p:cNvSpPr>
          <p:nvPr>
            <p:ph type="subTitle" idx="1"/>
          </p:nvPr>
        </p:nvSpPr>
        <p:spPr/>
        <p:txBody>
          <a:bodyPr anchor="ctr"/>
          <a:lstStyle/>
          <a:p>
            <a:r>
              <a:rPr lang="es-MX" dirty="0" smtClean="0"/>
              <a:t>Omar Álvarez Rentería</a:t>
            </a:r>
            <a:endParaRPr lang="es-MX" dirty="0"/>
          </a:p>
        </p:txBody>
      </p:sp>
    </p:spTree>
    <p:extLst>
      <p:ext uri="{BB962C8B-B14F-4D97-AF65-F5344CB8AC3E}">
        <p14:creationId xmlns:p14="http://schemas.microsoft.com/office/powerpoint/2010/main" val="4289165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12897" y="81481"/>
            <a:ext cx="8187071" cy="2553220"/>
          </a:xfrm>
        </p:spPr>
        <p:txBody>
          <a:bodyPr anchor="ctr"/>
          <a:lstStyle/>
          <a:p>
            <a:pPr algn="ctr"/>
            <a:r>
              <a:rPr lang="es-MX" b="1" dirty="0" smtClean="0">
                <a:effectLst>
                  <a:outerShdw blurRad="38100" dist="38100" dir="2700000" algn="tl">
                    <a:srgbClr val="000000">
                      <a:alpha val="43137"/>
                    </a:srgbClr>
                  </a:outerShdw>
                </a:effectLst>
                <a:latin typeface="Century Gothic" panose="020B0502020202020204" pitchFamily="34" charset="0"/>
              </a:rPr>
              <a:t>¿Qué es un </a:t>
            </a:r>
            <a:r>
              <a:rPr lang="es-MX" b="1" dirty="0" err="1" smtClean="0">
                <a:effectLst>
                  <a:outerShdw blurRad="38100" dist="38100" dir="2700000" algn="tl">
                    <a:srgbClr val="000000">
                      <a:alpha val="43137"/>
                    </a:srgbClr>
                  </a:outerShdw>
                </a:effectLst>
                <a:latin typeface="Century Gothic" panose="020B0502020202020204" pitchFamily="34" charset="0"/>
              </a:rPr>
              <a:t>youtuber</a:t>
            </a:r>
            <a:r>
              <a:rPr lang="es-MX" b="1" dirty="0" smtClean="0">
                <a:effectLst>
                  <a:outerShdw blurRad="38100" dist="38100" dir="2700000" algn="tl">
                    <a:srgbClr val="000000">
                      <a:alpha val="43137"/>
                    </a:srgbClr>
                  </a:outerShdw>
                </a:effectLst>
                <a:latin typeface="Century Gothic" panose="020B0502020202020204" pitchFamily="34" charset="0"/>
              </a:rPr>
              <a:t>?</a:t>
            </a:r>
            <a:endParaRPr lang="es-MX" b="1" dirty="0">
              <a:effectLst>
                <a:outerShdw blurRad="38100" dist="38100" dir="2700000" algn="tl">
                  <a:srgbClr val="000000">
                    <a:alpha val="43137"/>
                  </a:srgbClr>
                </a:outerShdw>
              </a:effectLst>
              <a:latin typeface="Century Gothic" panose="020B0502020202020204" pitchFamily="34" charset="0"/>
            </a:endParaRPr>
          </a:p>
        </p:txBody>
      </p:sp>
      <p:sp>
        <p:nvSpPr>
          <p:cNvPr id="3" name="Marcador de contenido 2"/>
          <p:cNvSpPr>
            <a:spLocks noGrp="1"/>
          </p:cNvSpPr>
          <p:nvPr>
            <p:ph type="body" idx="1"/>
          </p:nvPr>
        </p:nvSpPr>
        <p:spPr>
          <a:xfrm>
            <a:off x="3177766" y="2896414"/>
            <a:ext cx="8709434" cy="3631133"/>
          </a:xfrm>
        </p:spPr>
        <p:txBody>
          <a:bodyPr anchor="ctr">
            <a:noAutofit/>
          </a:bodyPr>
          <a:lstStyle/>
          <a:p>
            <a:pPr algn="ctr">
              <a:lnSpc>
                <a:spcPct val="170000"/>
              </a:lnSpc>
            </a:pPr>
            <a:r>
              <a:rPr lang="es-MX" sz="2200" spc="0" dirty="0"/>
              <a:t>Un </a:t>
            </a:r>
            <a:r>
              <a:rPr lang="es-MX" sz="2200" spc="0" dirty="0" err="1" smtClean="0"/>
              <a:t>youtuber</a:t>
            </a:r>
            <a:r>
              <a:rPr lang="es-MX" sz="2200" spc="0" dirty="0" smtClean="0"/>
              <a:t>​ </a:t>
            </a:r>
            <a:r>
              <a:rPr lang="es-MX" sz="2200" spc="0" dirty="0"/>
              <a:t>es un tipo de celebridad de internet y </a:t>
            </a:r>
            <a:r>
              <a:rPr lang="es-MX" sz="2200" spc="0" dirty="0" err="1"/>
              <a:t>videógrafo</a:t>
            </a:r>
            <a:r>
              <a:rPr lang="es-MX" sz="2200" spc="0" dirty="0"/>
              <a:t> que ha ganado popularidad gracias a sus vídeos en la plataforma multimedia YouTube. </a:t>
            </a:r>
            <a:r>
              <a:rPr lang="es-MX" sz="2200" spc="0" dirty="0" smtClean="0"/>
              <a:t> Algunos </a:t>
            </a:r>
            <a:r>
              <a:rPr lang="es-MX" sz="2200" spc="0" dirty="0" err="1"/>
              <a:t>youtubers</a:t>
            </a:r>
            <a:r>
              <a:rPr lang="es-MX" sz="2200" spc="0" dirty="0"/>
              <a:t> tienen patrocinadores corporativos que pagan por la colocación de productos en sus vídeos o producción de anuncios en línea.</a:t>
            </a:r>
          </a:p>
        </p:txBody>
      </p:sp>
      <p:pic>
        <p:nvPicPr>
          <p:cNvPr id="4" name="Imagen 3"/>
          <p:cNvPicPr>
            <a:picLocks noChangeAspect="1"/>
          </p:cNvPicPr>
          <p:nvPr/>
        </p:nvPicPr>
        <p:blipFill rotWithShape="1">
          <a:blip r:embed="rId2"/>
          <a:srcRect l="13395" t="9799" r="40871" b="6750"/>
          <a:stretch/>
        </p:blipFill>
        <p:spPr>
          <a:xfrm>
            <a:off x="8799968" y="193746"/>
            <a:ext cx="2378179" cy="2440955"/>
          </a:xfrm>
          <a:prstGeom prst="bracketPair">
            <a:avLst/>
          </a:prstGeom>
        </p:spPr>
      </p:pic>
    </p:spTree>
    <p:extLst>
      <p:ext uri="{BB962C8B-B14F-4D97-AF65-F5344CB8AC3E}">
        <p14:creationId xmlns:p14="http://schemas.microsoft.com/office/powerpoint/2010/main" val="4261000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lstStyle/>
          <a:p>
            <a:pPr algn="ctr"/>
            <a:r>
              <a:rPr lang="es-MX" b="1" dirty="0" smtClean="0">
                <a:effectLst>
                  <a:outerShdw blurRad="38100" dist="38100" dir="2700000" algn="tl">
                    <a:srgbClr val="000000">
                      <a:alpha val="43137"/>
                    </a:srgbClr>
                  </a:outerShdw>
                </a:effectLst>
                <a:latin typeface="Century Gothic" panose="020B0502020202020204" pitchFamily="34" charset="0"/>
              </a:rPr>
              <a:t>Historia</a:t>
            </a:r>
            <a:endParaRPr lang="es-MX" b="1" dirty="0">
              <a:effectLst>
                <a:outerShdw blurRad="38100" dist="38100" dir="2700000" algn="tl">
                  <a:srgbClr val="000000">
                    <a:alpha val="43137"/>
                  </a:srgbClr>
                </a:outerShdw>
              </a:effectLst>
              <a:latin typeface="Century Gothic" panose="020B0502020202020204" pitchFamily="34" charset="0"/>
            </a:endParaRPr>
          </a:p>
        </p:txBody>
      </p:sp>
      <p:sp>
        <p:nvSpPr>
          <p:cNvPr id="3" name="Marcador de contenido 2"/>
          <p:cNvSpPr>
            <a:spLocks noGrp="1"/>
          </p:cNvSpPr>
          <p:nvPr>
            <p:ph idx="1"/>
          </p:nvPr>
        </p:nvSpPr>
        <p:spPr>
          <a:xfrm>
            <a:off x="1251678" y="1575303"/>
            <a:ext cx="10178322" cy="5088047"/>
          </a:xfrm>
        </p:spPr>
        <p:txBody>
          <a:bodyPr anchor="ctr">
            <a:normAutofit/>
          </a:bodyPr>
          <a:lstStyle/>
          <a:p>
            <a:r>
              <a:rPr lang="es-MX" sz="2800" dirty="0"/>
              <a:t>En octubre de 2005, YouTube introdujo la posibilidad de suscribirse a canales de YouTube. </a:t>
            </a:r>
            <a:r>
              <a:rPr lang="es-MX" sz="2800" dirty="0" err="1"/>
              <a:t>The</a:t>
            </a:r>
            <a:r>
              <a:rPr lang="es-MX" sz="2800" dirty="0"/>
              <a:t> New York Times afirma que la mayoría de los vídeos de YouTube hasta 2006 eran sobre diferentes formas de talento. En 2007, YouTube comenzó su "Programa de socios", un acuerdo de intercambio de ingresos de publicidad que permitió a los usuarios de YouTube ganar dinero con los vídeos que subían a la </a:t>
            </a:r>
            <a:r>
              <a:rPr lang="es-MX" sz="2800" dirty="0" smtClean="0"/>
              <a:t>plataforma.</a:t>
            </a:r>
            <a:endParaRPr lang="es-MX" sz="2800" dirty="0"/>
          </a:p>
          <a:p>
            <a:r>
              <a:rPr lang="es-MX" sz="2800" dirty="0"/>
              <a:t>A fecha de octubre de 2015, había más de 17 000 canales de YouTube con más de 100 000 suscriptores y casi 1500 con más de un </a:t>
            </a:r>
            <a:r>
              <a:rPr lang="es-MX" sz="2800" dirty="0" smtClean="0"/>
              <a:t>millón.</a:t>
            </a:r>
            <a:endParaRPr lang="es-MX" sz="2800" dirty="0"/>
          </a:p>
        </p:txBody>
      </p:sp>
    </p:spTree>
    <p:extLst>
      <p:ext uri="{BB962C8B-B14F-4D97-AF65-F5344CB8AC3E}">
        <p14:creationId xmlns:p14="http://schemas.microsoft.com/office/powerpoint/2010/main" val="391168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lstStyle/>
          <a:p>
            <a:pPr algn="ctr"/>
            <a:r>
              <a:rPr lang="es-MX" b="1" dirty="0" smtClean="0">
                <a:effectLst>
                  <a:outerShdw blurRad="38100" dist="38100" dir="2700000" algn="tl">
                    <a:srgbClr val="000000">
                      <a:alpha val="43137"/>
                    </a:srgbClr>
                  </a:outerShdw>
                </a:effectLst>
                <a:latin typeface="Century Gothic" panose="020B0502020202020204" pitchFamily="34" charset="0"/>
              </a:rPr>
              <a:t>influencia</a:t>
            </a:r>
            <a:endParaRPr lang="es-MX" b="1" dirty="0">
              <a:effectLst>
                <a:outerShdw blurRad="38100" dist="38100" dir="2700000" algn="tl">
                  <a:srgbClr val="000000">
                    <a:alpha val="43137"/>
                  </a:srgbClr>
                </a:outerShdw>
              </a:effectLst>
              <a:latin typeface="Century Gothic" panose="020B0502020202020204" pitchFamily="34" charset="0"/>
            </a:endParaRPr>
          </a:p>
        </p:txBody>
      </p:sp>
      <p:sp>
        <p:nvSpPr>
          <p:cNvPr id="3" name="Marcador de contenido 2"/>
          <p:cNvSpPr>
            <a:spLocks noGrp="1"/>
          </p:cNvSpPr>
          <p:nvPr>
            <p:ph idx="1"/>
          </p:nvPr>
        </p:nvSpPr>
        <p:spPr>
          <a:xfrm>
            <a:off x="1251678" y="1801640"/>
            <a:ext cx="10300544" cy="4644427"/>
          </a:xfrm>
        </p:spPr>
        <p:txBody>
          <a:bodyPr anchor="ctr">
            <a:normAutofit/>
          </a:bodyPr>
          <a:lstStyle/>
          <a:p>
            <a:r>
              <a:rPr lang="es-MX" sz="2800" dirty="0"/>
              <a:t>Según múltiples estudios, los </a:t>
            </a:r>
            <a:r>
              <a:rPr lang="es-MX" sz="2800" dirty="0" err="1"/>
              <a:t>youtubers</a:t>
            </a:r>
            <a:r>
              <a:rPr lang="es-MX" sz="2800" dirty="0"/>
              <a:t> se han convertido en una importante fuente de información y entretenimiento para la generación </a:t>
            </a:r>
            <a:r>
              <a:rPr lang="es-MX" sz="2800" dirty="0" err="1" smtClean="0"/>
              <a:t>milennial</a:t>
            </a:r>
            <a:r>
              <a:rPr lang="es-MX" sz="2800" dirty="0" smtClean="0"/>
              <a:t>. Dado </a:t>
            </a:r>
            <a:r>
              <a:rPr lang="es-MX" sz="2800" dirty="0"/>
              <a:t>que YouTube está ampliamente concebido como una plataforma de vídeos de redes sociales de abajo hacia </a:t>
            </a:r>
            <a:r>
              <a:rPr lang="es-MX" sz="2800" dirty="0" smtClean="0"/>
              <a:t>arriba, </a:t>
            </a:r>
            <a:r>
              <a:rPr lang="es-MX" sz="2800" dirty="0"/>
              <a:t>las </a:t>
            </a:r>
            <a:r>
              <a:rPr lang="es-MX" sz="2800" dirty="0" err="1"/>
              <a:t>microcelebridades</a:t>
            </a:r>
            <a:r>
              <a:rPr lang="es-MX" sz="2800" dirty="0"/>
              <a:t> no parecen estar involucradas con el sistema establecido y comercial de la cultura de las celebridades, sino que parecen autónomos e independientes. Esta apariencia a su vez hace que los usuarios de YouTube sean vistos como más identificables y </a:t>
            </a:r>
            <a:r>
              <a:rPr lang="es-MX" sz="2800" dirty="0" smtClean="0"/>
              <a:t>auténticos.</a:t>
            </a:r>
            <a:endParaRPr lang="es-MX" sz="2800" dirty="0"/>
          </a:p>
        </p:txBody>
      </p:sp>
    </p:spTree>
    <p:extLst>
      <p:ext uri="{BB962C8B-B14F-4D97-AF65-F5344CB8AC3E}">
        <p14:creationId xmlns:p14="http://schemas.microsoft.com/office/powerpoint/2010/main" val="1733585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lstStyle/>
          <a:p>
            <a:pPr algn="ctr"/>
            <a:r>
              <a:rPr lang="es-MX" b="1" dirty="0" smtClean="0">
                <a:effectLst>
                  <a:outerShdw blurRad="38100" dist="38100" dir="2700000" algn="tl">
                    <a:srgbClr val="000000">
                      <a:alpha val="43137"/>
                    </a:srgbClr>
                  </a:outerShdw>
                </a:effectLst>
                <a:latin typeface="Century Gothic" panose="020B0502020202020204" pitchFamily="34" charset="0"/>
              </a:rPr>
              <a:t>Éxito comercial</a:t>
            </a:r>
            <a:endParaRPr lang="es-MX" b="1" dirty="0">
              <a:effectLst>
                <a:outerShdw blurRad="38100" dist="38100" dir="2700000" algn="tl">
                  <a:srgbClr val="000000">
                    <a:alpha val="43137"/>
                  </a:srgbClr>
                </a:outerShdw>
              </a:effectLst>
              <a:latin typeface="Century Gothic" panose="020B0502020202020204" pitchFamily="34" charset="0"/>
            </a:endParaRPr>
          </a:p>
        </p:txBody>
      </p:sp>
      <p:sp>
        <p:nvSpPr>
          <p:cNvPr id="3" name="Marcador de contenido 2"/>
          <p:cNvSpPr>
            <a:spLocks noGrp="1"/>
          </p:cNvSpPr>
          <p:nvPr>
            <p:ph idx="1"/>
          </p:nvPr>
        </p:nvSpPr>
        <p:spPr>
          <a:xfrm>
            <a:off x="1023042" y="1339913"/>
            <a:ext cx="6663350" cy="5386812"/>
          </a:xfrm>
        </p:spPr>
        <p:txBody>
          <a:bodyPr anchor="ctr">
            <a:normAutofit/>
          </a:bodyPr>
          <a:lstStyle/>
          <a:p>
            <a:r>
              <a:rPr lang="es-MX" sz="2400" dirty="0"/>
              <a:t>El éxito de sus vídeos de YouTube ha convertido a los </a:t>
            </a:r>
            <a:r>
              <a:rPr lang="es-MX" sz="2400" dirty="0" err="1"/>
              <a:t>youtubers</a:t>
            </a:r>
            <a:r>
              <a:rPr lang="es-MX" sz="2400" dirty="0"/>
              <a:t> en el objetivo de los patrocinadores corporativos que pagan para ser incluidos en los vídeos. En 2015, Forbes informó que </a:t>
            </a:r>
            <a:r>
              <a:rPr lang="es-MX" sz="2400" dirty="0" err="1"/>
              <a:t>Felix</a:t>
            </a:r>
            <a:r>
              <a:rPr lang="es-MX" sz="2400" dirty="0"/>
              <a:t> </a:t>
            </a:r>
            <a:r>
              <a:rPr lang="es-MX" sz="2400" dirty="0" err="1"/>
              <a:t>Kjellberg</a:t>
            </a:r>
            <a:r>
              <a:rPr lang="es-MX" sz="2400" dirty="0"/>
              <a:t>, conocido en YouTube como </a:t>
            </a:r>
            <a:r>
              <a:rPr lang="es-MX" sz="2400" dirty="0" err="1"/>
              <a:t>PewDiePie</a:t>
            </a:r>
            <a:r>
              <a:rPr lang="es-MX" sz="2400" dirty="0"/>
              <a:t>, había ganado 12 millones de $ en 2014, más que algunos actores famosos, tales como Cameron Díaz o </a:t>
            </a:r>
            <a:r>
              <a:rPr lang="es-MX" sz="2400" dirty="0" err="1"/>
              <a:t>Gwyneth</a:t>
            </a:r>
            <a:r>
              <a:rPr lang="es-MX" sz="2400" dirty="0"/>
              <a:t> Paltrow.18​ En agosto de 2018, se supo que </a:t>
            </a:r>
            <a:r>
              <a:rPr lang="es-MX" sz="2400" dirty="0" err="1"/>
              <a:t>Walmart</a:t>
            </a:r>
            <a:r>
              <a:rPr lang="es-MX" sz="2400" dirty="0"/>
              <a:t>, </a:t>
            </a:r>
            <a:r>
              <a:rPr lang="es-MX" sz="2400" dirty="0" err="1"/>
              <a:t>Nordstrom</a:t>
            </a:r>
            <a:r>
              <a:rPr lang="es-MX" sz="2400" dirty="0"/>
              <a:t>, y otras empresas buscaban patrocinar a </a:t>
            </a:r>
            <a:r>
              <a:rPr lang="es-MX" sz="2400" dirty="0" err="1" smtClean="0"/>
              <a:t>youtubers</a:t>
            </a:r>
            <a:r>
              <a:rPr lang="es-MX" sz="2400" dirty="0" smtClean="0"/>
              <a:t>.</a:t>
            </a:r>
            <a:endParaRPr lang="es-MX" sz="2400" dirty="0"/>
          </a:p>
        </p:txBody>
      </p:sp>
      <p:pic>
        <p:nvPicPr>
          <p:cNvPr id="3074" name="Picture 2" descr="https://upload.wikimedia.org/wikipedia/commons/thumb/8/86/PewDiePie_at_PAX_2015_crop.jpg/220px-PewDiePie_at_PAX_2015_c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0012" y="2065162"/>
            <a:ext cx="2820155" cy="37559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15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lstStyle/>
          <a:p>
            <a:pPr algn="ctr"/>
            <a:r>
              <a:rPr lang="es-MX" b="1" dirty="0" err="1" smtClean="0">
                <a:effectLst>
                  <a:outerShdw blurRad="38100" dist="38100" dir="2700000" algn="tl">
                    <a:srgbClr val="000000">
                      <a:alpha val="43137"/>
                    </a:srgbClr>
                  </a:outerShdw>
                </a:effectLst>
                <a:latin typeface="Century Gothic" panose="020B0502020202020204" pitchFamily="34" charset="0"/>
              </a:rPr>
              <a:t>Youtube</a:t>
            </a:r>
            <a:r>
              <a:rPr lang="es-MX" b="1" dirty="0" smtClean="0">
                <a:effectLst>
                  <a:outerShdw blurRad="38100" dist="38100" dir="2700000" algn="tl">
                    <a:srgbClr val="000000">
                      <a:alpha val="43137"/>
                    </a:srgbClr>
                  </a:outerShdw>
                </a:effectLst>
                <a:latin typeface="Century Gothic" panose="020B0502020202020204" pitchFamily="34" charset="0"/>
              </a:rPr>
              <a:t> </a:t>
            </a:r>
            <a:r>
              <a:rPr lang="es-MX" b="1" dirty="0" err="1" smtClean="0">
                <a:effectLst>
                  <a:outerShdw blurRad="38100" dist="38100" dir="2700000" algn="tl">
                    <a:srgbClr val="000000">
                      <a:alpha val="43137"/>
                    </a:srgbClr>
                  </a:outerShdw>
                </a:effectLst>
                <a:latin typeface="Century Gothic" panose="020B0502020202020204" pitchFamily="34" charset="0"/>
              </a:rPr>
              <a:t>rewind</a:t>
            </a:r>
            <a:endParaRPr lang="es-MX" b="1" dirty="0">
              <a:effectLst>
                <a:outerShdw blurRad="38100" dist="38100" dir="2700000" algn="tl">
                  <a:srgbClr val="000000">
                    <a:alpha val="43137"/>
                  </a:srgbClr>
                </a:outerShdw>
              </a:effectLst>
              <a:latin typeface="Century Gothic" panose="020B0502020202020204" pitchFamily="34" charset="0"/>
            </a:endParaRPr>
          </a:p>
        </p:txBody>
      </p:sp>
      <p:sp>
        <p:nvSpPr>
          <p:cNvPr id="3" name="Marcador de contenido 2"/>
          <p:cNvSpPr>
            <a:spLocks noGrp="1"/>
          </p:cNvSpPr>
          <p:nvPr>
            <p:ph idx="1"/>
          </p:nvPr>
        </p:nvSpPr>
        <p:spPr>
          <a:xfrm>
            <a:off x="1251678" y="1575303"/>
            <a:ext cx="10178322" cy="2960483"/>
          </a:xfrm>
        </p:spPr>
        <p:txBody>
          <a:bodyPr anchor="ctr">
            <a:normAutofit/>
          </a:bodyPr>
          <a:lstStyle/>
          <a:p>
            <a:r>
              <a:rPr lang="es-MX" sz="2800" dirty="0"/>
              <a:t>Al final de cada año desde 2010, YouTube lanza un vídeo denominado YouTube </a:t>
            </a:r>
            <a:r>
              <a:rPr lang="es-MX" sz="2800" dirty="0" err="1"/>
              <a:t>Rewind</a:t>
            </a:r>
            <a:r>
              <a:rPr lang="es-MX" sz="2800" dirty="0"/>
              <a:t> con los </a:t>
            </a:r>
            <a:r>
              <a:rPr lang="es-MX" sz="2800" dirty="0" err="1"/>
              <a:t>youtubers</a:t>
            </a:r>
            <a:r>
              <a:rPr lang="es-MX" sz="2800" dirty="0"/>
              <a:t> más populares del año. El vídeo está protagonizado por aquellos vídeos, personas, música, películas, memes y momentos más populares del año en YouTube y en otros lugares.</a:t>
            </a:r>
          </a:p>
        </p:txBody>
      </p:sp>
      <p:pic>
        <p:nvPicPr>
          <p:cNvPr id="4098" name="Picture 2" descr="Resultado de imagen para youtube rewind"/>
          <p:cNvPicPr>
            <a:picLocks noChangeAspect="1" noChangeArrowheads="1"/>
          </p:cNvPicPr>
          <p:nvPr/>
        </p:nvPicPr>
        <p:blipFill rotWithShape="1">
          <a:blip r:embed="rId2">
            <a:extLst>
              <a:ext uri="{28A0092B-C50C-407E-A947-70E740481C1C}">
                <a14:useLocalDpi xmlns:a14="http://schemas.microsoft.com/office/drawing/2010/main" val="0"/>
              </a:ext>
            </a:extLst>
          </a:blip>
          <a:srcRect l="23401" r="25118" b="72267"/>
          <a:stretch/>
        </p:blipFill>
        <p:spPr bwMode="auto">
          <a:xfrm>
            <a:off x="3614727" y="4753069"/>
            <a:ext cx="4962546" cy="1503727"/>
          </a:xfrm>
          <a:prstGeom prst="roundRect">
            <a:avLst>
              <a:gd name="adj" fmla="val 21237"/>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397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330859" y="120683"/>
            <a:ext cx="6871582" cy="2151737"/>
          </a:xfrm>
        </p:spPr>
        <p:txBody>
          <a:bodyPr anchor="ctr">
            <a:normAutofit/>
          </a:bodyPr>
          <a:lstStyle/>
          <a:p>
            <a:pPr algn="ctr"/>
            <a:r>
              <a:rPr lang="es-MX" sz="6600" b="1" dirty="0" smtClean="0">
                <a:effectLst>
                  <a:outerShdw blurRad="38100" dist="38100" dir="2700000" algn="tl">
                    <a:srgbClr val="000000">
                      <a:alpha val="43137"/>
                    </a:srgbClr>
                  </a:outerShdw>
                </a:effectLst>
                <a:latin typeface="Century Gothic" panose="020B0502020202020204" pitchFamily="34" charset="0"/>
              </a:rPr>
              <a:t>¿Qué es un </a:t>
            </a:r>
            <a:r>
              <a:rPr lang="es-MX" sz="6600" b="1" dirty="0" err="1" smtClean="0">
                <a:effectLst>
                  <a:outerShdw blurRad="38100" dist="38100" dir="2700000" algn="tl">
                    <a:srgbClr val="000000">
                      <a:alpha val="43137"/>
                    </a:srgbClr>
                  </a:outerShdw>
                </a:effectLst>
                <a:latin typeface="Century Gothic" panose="020B0502020202020204" pitchFamily="34" charset="0"/>
              </a:rPr>
              <a:t>freelancer</a:t>
            </a:r>
            <a:r>
              <a:rPr lang="es-MX" sz="6600" b="1" dirty="0" smtClean="0">
                <a:effectLst>
                  <a:outerShdw blurRad="38100" dist="38100" dir="2700000" algn="tl">
                    <a:srgbClr val="000000">
                      <a:alpha val="43137"/>
                    </a:srgbClr>
                  </a:outerShdw>
                </a:effectLst>
                <a:latin typeface="Century Gothic" panose="020B0502020202020204" pitchFamily="34" charset="0"/>
              </a:rPr>
              <a:t>?</a:t>
            </a:r>
            <a:endParaRPr lang="es-MX" sz="6600" b="1" dirty="0">
              <a:effectLst>
                <a:outerShdw blurRad="38100" dist="38100" dir="2700000" algn="tl">
                  <a:srgbClr val="000000">
                    <a:alpha val="43137"/>
                  </a:srgbClr>
                </a:outerShdw>
              </a:effectLst>
              <a:latin typeface="Century Gothic" panose="020B0502020202020204" pitchFamily="34" charset="0"/>
            </a:endParaRPr>
          </a:p>
        </p:txBody>
      </p:sp>
      <p:sp>
        <p:nvSpPr>
          <p:cNvPr id="3" name="Marcador de contenido 2"/>
          <p:cNvSpPr>
            <a:spLocks noGrp="1"/>
          </p:cNvSpPr>
          <p:nvPr>
            <p:ph type="body" idx="1"/>
          </p:nvPr>
        </p:nvSpPr>
        <p:spPr>
          <a:xfrm>
            <a:off x="2824681" y="2634559"/>
            <a:ext cx="9288856" cy="3784348"/>
          </a:xfrm>
        </p:spPr>
        <p:txBody>
          <a:bodyPr anchor="ctr">
            <a:noAutofit/>
          </a:bodyPr>
          <a:lstStyle/>
          <a:p>
            <a:pPr algn="ctr">
              <a:lnSpc>
                <a:spcPct val="170000"/>
              </a:lnSpc>
            </a:pPr>
            <a:r>
              <a:rPr lang="es-MX" sz="2200" spc="0" dirty="0"/>
              <a:t>Un </a:t>
            </a:r>
            <a:r>
              <a:rPr lang="es-MX" sz="2200" spc="0" dirty="0" err="1"/>
              <a:t>freelancer</a:t>
            </a:r>
            <a:r>
              <a:rPr lang="es-MX" sz="2200" spc="0" dirty="0"/>
              <a:t> invierte su tiempo de acuerdo a sus necesidades y la de sus clientes. En muchos casos no cumplen horarios rutinarios o de oficina, tienen la autonomía de modificar su agenda de acuerdo a la carga de trabajo que posean y en la mayoría de los casos ofrecen sus servicios por medio de contratos, especificando el tiempo que trabajarán para el empleador y bajo qué condiciones.</a:t>
            </a:r>
          </a:p>
        </p:txBody>
      </p:sp>
      <p:pic>
        <p:nvPicPr>
          <p:cNvPr id="1026" name="Picture 2" descr="Resultado de imagen para freelanc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830" y="347236"/>
            <a:ext cx="2856368" cy="1785230"/>
          </a:xfrm>
          <a:prstGeom prst="bracketPair">
            <a:avLst>
              <a:gd name="adj" fmla="val 9443"/>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08516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1678" y="282599"/>
            <a:ext cx="10178322" cy="1492132"/>
          </a:xfrm>
        </p:spPr>
        <p:txBody>
          <a:bodyPr anchor="ctr"/>
          <a:lstStyle/>
          <a:p>
            <a:pPr algn="ctr"/>
            <a:r>
              <a:rPr lang="es-MX" b="1" dirty="0" smtClean="0">
                <a:effectLst>
                  <a:outerShdw blurRad="38100" dist="38100" dir="2700000" algn="tl">
                    <a:srgbClr val="000000">
                      <a:alpha val="43137"/>
                    </a:srgbClr>
                  </a:outerShdw>
                </a:effectLst>
                <a:latin typeface="Century Gothic" panose="020B0502020202020204" pitchFamily="34" charset="0"/>
              </a:rPr>
              <a:t>ideología</a:t>
            </a:r>
            <a:endParaRPr lang="es-MX" b="1" dirty="0">
              <a:effectLst>
                <a:outerShdw blurRad="38100" dist="38100" dir="2700000" algn="tl">
                  <a:srgbClr val="000000">
                    <a:alpha val="43137"/>
                  </a:srgbClr>
                </a:outerShdw>
              </a:effectLst>
              <a:latin typeface="Century Gothic" panose="020B0502020202020204" pitchFamily="34" charset="0"/>
            </a:endParaRPr>
          </a:p>
        </p:txBody>
      </p:sp>
      <p:sp>
        <p:nvSpPr>
          <p:cNvPr id="3" name="Marcador de contenido 2"/>
          <p:cNvSpPr>
            <a:spLocks noGrp="1"/>
          </p:cNvSpPr>
          <p:nvPr>
            <p:ph idx="1"/>
          </p:nvPr>
        </p:nvSpPr>
        <p:spPr>
          <a:xfrm>
            <a:off x="1251678" y="1353170"/>
            <a:ext cx="10178322" cy="2815627"/>
          </a:xfrm>
        </p:spPr>
        <p:txBody>
          <a:bodyPr anchor="ctr">
            <a:normAutofit lnSpcReduction="10000"/>
          </a:bodyPr>
          <a:lstStyle/>
          <a:p>
            <a:r>
              <a:rPr lang="es-MX" sz="2800" dirty="0"/>
              <a:t>Para muchas personas, la idea de trabajar desde casa o de forma independiente suena como un plan perfecto: sin horarios fijos, sin uniformes ni necesidad de pasar tiempo en el tráfico y, lo mejor: ¡sin tener que salir de casa! Lo sabemos, el trabajo desde casa es uno de los mejores inventos de este milenio y  una de las posibilidades para hacerlo es trabajar como </a:t>
            </a:r>
            <a:r>
              <a:rPr lang="es-MX" sz="2800" dirty="0" err="1"/>
              <a:t>freelancer</a:t>
            </a:r>
            <a:r>
              <a:rPr lang="es-MX" sz="2800" dirty="0" smtClean="0"/>
              <a:t>.</a:t>
            </a:r>
            <a:endParaRPr lang="es-MX" sz="2800" dirty="0"/>
          </a:p>
        </p:txBody>
      </p:sp>
      <p:pic>
        <p:nvPicPr>
          <p:cNvPr id="5122" name="Picture 2" descr="https://blog.hotmart.com/blog/2018/02/BLOG_freelancer-ES-670x41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9709" y="4168797"/>
            <a:ext cx="3932582" cy="245933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41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lstStyle/>
          <a:p>
            <a:pPr algn="ctr"/>
            <a:r>
              <a:rPr lang="es-MX" b="1" dirty="0">
                <a:effectLst>
                  <a:outerShdw blurRad="38100" dist="38100" dir="2700000" algn="tl">
                    <a:srgbClr val="000000">
                      <a:alpha val="43137"/>
                    </a:srgbClr>
                  </a:outerShdw>
                </a:effectLst>
                <a:latin typeface="Century Gothic" panose="020B0502020202020204" pitchFamily="34" charset="0"/>
              </a:rPr>
              <a:t>Ventajas </a:t>
            </a:r>
            <a:r>
              <a:rPr lang="es-MX" b="1" dirty="0" smtClean="0">
                <a:effectLst>
                  <a:outerShdw blurRad="38100" dist="38100" dir="2700000" algn="tl">
                    <a:srgbClr val="000000">
                      <a:alpha val="43137"/>
                    </a:srgbClr>
                  </a:outerShdw>
                </a:effectLst>
                <a:latin typeface="Century Gothic" panose="020B0502020202020204" pitchFamily="34" charset="0"/>
              </a:rPr>
              <a:t>de </a:t>
            </a:r>
            <a:r>
              <a:rPr lang="es-MX" b="1" dirty="0">
                <a:effectLst>
                  <a:outerShdw blurRad="38100" dist="38100" dir="2700000" algn="tl">
                    <a:srgbClr val="000000">
                      <a:alpha val="43137"/>
                    </a:srgbClr>
                  </a:outerShdw>
                </a:effectLst>
                <a:latin typeface="Century Gothic" panose="020B0502020202020204" pitchFamily="34" charset="0"/>
              </a:rPr>
              <a:t>ser un </a:t>
            </a:r>
            <a:r>
              <a:rPr lang="es-MX" b="1" dirty="0" err="1">
                <a:effectLst>
                  <a:outerShdw blurRad="38100" dist="38100" dir="2700000" algn="tl">
                    <a:srgbClr val="000000">
                      <a:alpha val="43137"/>
                    </a:srgbClr>
                  </a:outerShdw>
                </a:effectLst>
                <a:latin typeface="Century Gothic" panose="020B0502020202020204" pitchFamily="34" charset="0"/>
              </a:rPr>
              <a:t>freelancer</a:t>
            </a:r>
            <a:endParaRPr lang="es-MX" b="1" dirty="0">
              <a:effectLst>
                <a:outerShdw blurRad="38100" dist="38100" dir="2700000" algn="tl">
                  <a:srgbClr val="000000">
                    <a:alpha val="43137"/>
                  </a:srgbClr>
                </a:outerShdw>
              </a:effectLst>
              <a:latin typeface="Century Gothic" panose="020B0502020202020204" pitchFamily="34" charset="0"/>
            </a:endParaRPr>
          </a:p>
        </p:txBody>
      </p:sp>
      <p:sp>
        <p:nvSpPr>
          <p:cNvPr id="3" name="Marcador de contenido 2"/>
          <p:cNvSpPr>
            <a:spLocks noGrp="1"/>
          </p:cNvSpPr>
          <p:nvPr>
            <p:ph idx="1"/>
          </p:nvPr>
        </p:nvSpPr>
        <p:spPr>
          <a:xfrm>
            <a:off x="1251678" y="1575303"/>
            <a:ext cx="6181217" cy="5088047"/>
          </a:xfrm>
        </p:spPr>
        <p:txBody>
          <a:bodyPr anchor="ctr">
            <a:normAutofit/>
          </a:bodyPr>
          <a:lstStyle/>
          <a:p>
            <a:r>
              <a:rPr lang="es-MX" sz="2800" dirty="0"/>
              <a:t>No hay que cumplir horarios</a:t>
            </a:r>
            <a:endParaRPr lang="es-MX" sz="2800" b="1" dirty="0"/>
          </a:p>
          <a:p>
            <a:r>
              <a:rPr lang="es-MX" sz="2800" dirty="0" smtClean="0"/>
              <a:t>Se </a:t>
            </a:r>
            <a:r>
              <a:rPr lang="es-MX" sz="2800" dirty="0"/>
              <a:t>puede trabajar en pijamas</a:t>
            </a:r>
            <a:endParaRPr lang="es-MX" sz="2800" b="1" dirty="0"/>
          </a:p>
          <a:p>
            <a:r>
              <a:rPr lang="es-MX" sz="2800" dirty="0" smtClean="0"/>
              <a:t>Es </a:t>
            </a:r>
            <a:r>
              <a:rPr lang="es-MX" sz="2800" dirty="0"/>
              <a:t>posible pasar más tiempo en </a:t>
            </a:r>
            <a:r>
              <a:rPr lang="es-MX" sz="2800" dirty="0" smtClean="0"/>
              <a:t>familia.</a:t>
            </a:r>
            <a:endParaRPr lang="es-MX" sz="2800" b="1" dirty="0"/>
          </a:p>
          <a:p>
            <a:r>
              <a:rPr lang="es-MX" sz="2800" dirty="0" smtClean="0"/>
              <a:t>Uno </a:t>
            </a:r>
            <a:r>
              <a:rPr lang="es-MX" sz="2800" dirty="0"/>
              <a:t>tiene el propio control</a:t>
            </a:r>
            <a:endParaRPr lang="es-MX" sz="2800" b="1" dirty="0"/>
          </a:p>
          <a:p>
            <a:r>
              <a:rPr lang="es-MX" sz="2800" dirty="0" smtClean="0"/>
              <a:t>No </a:t>
            </a:r>
            <a:r>
              <a:rPr lang="es-MX" sz="2800" dirty="0"/>
              <a:t>hay límite en los </a:t>
            </a:r>
            <a:r>
              <a:rPr lang="es-MX" sz="2800" dirty="0" smtClean="0"/>
              <a:t>ingresos</a:t>
            </a:r>
            <a:endParaRPr lang="es-MX" sz="2800" b="1" dirty="0"/>
          </a:p>
        </p:txBody>
      </p:sp>
      <p:pic>
        <p:nvPicPr>
          <p:cNvPr id="4" name="Imagen 3"/>
          <p:cNvPicPr>
            <a:picLocks noChangeAspect="1"/>
          </p:cNvPicPr>
          <p:nvPr/>
        </p:nvPicPr>
        <p:blipFill>
          <a:blip r:embed="rId2"/>
          <a:stretch>
            <a:fillRect/>
          </a:stretch>
        </p:blipFill>
        <p:spPr>
          <a:xfrm>
            <a:off x="7251813" y="3040429"/>
            <a:ext cx="4493442" cy="2363785"/>
          </a:xfrm>
          <a:prstGeom prst="rect">
            <a:avLst/>
          </a:prstGeom>
        </p:spPr>
      </p:pic>
    </p:spTree>
    <p:extLst>
      <p:ext uri="{BB962C8B-B14F-4D97-AF65-F5344CB8AC3E}">
        <p14:creationId xmlns:p14="http://schemas.microsoft.com/office/powerpoint/2010/main" val="3669102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ctr"/>
          <a:lstStyle/>
          <a:p>
            <a:pPr algn="ctr"/>
            <a:r>
              <a:rPr lang="es-MX" b="1" dirty="0" smtClean="0">
                <a:effectLst>
                  <a:outerShdw blurRad="38100" dist="38100" dir="2700000" algn="tl">
                    <a:srgbClr val="000000">
                      <a:alpha val="43137"/>
                    </a:srgbClr>
                  </a:outerShdw>
                </a:effectLst>
                <a:latin typeface="Century Gothic" panose="020B0502020202020204" pitchFamily="34" charset="0"/>
              </a:rPr>
              <a:t>desventajas </a:t>
            </a:r>
            <a:r>
              <a:rPr lang="es-MX" b="1" dirty="0">
                <a:effectLst>
                  <a:outerShdw blurRad="38100" dist="38100" dir="2700000" algn="tl">
                    <a:srgbClr val="000000">
                      <a:alpha val="43137"/>
                    </a:srgbClr>
                  </a:outerShdw>
                </a:effectLst>
                <a:latin typeface="Century Gothic" panose="020B0502020202020204" pitchFamily="34" charset="0"/>
              </a:rPr>
              <a:t>de ser un </a:t>
            </a:r>
            <a:r>
              <a:rPr lang="es-MX" b="1" dirty="0" err="1">
                <a:effectLst>
                  <a:outerShdw blurRad="38100" dist="38100" dir="2700000" algn="tl">
                    <a:srgbClr val="000000">
                      <a:alpha val="43137"/>
                    </a:srgbClr>
                  </a:outerShdw>
                </a:effectLst>
                <a:latin typeface="Century Gothic" panose="020B0502020202020204" pitchFamily="34" charset="0"/>
              </a:rPr>
              <a:t>freelancer</a:t>
            </a:r>
            <a:endParaRPr lang="es-MX" b="1" dirty="0">
              <a:effectLst>
                <a:outerShdw blurRad="38100" dist="38100" dir="2700000" algn="tl">
                  <a:srgbClr val="000000">
                    <a:alpha val="43137"/>
                  </a:srgbClr>
                </a:outerShdw>
              </a:effectLst>
              <a:latin typeface="Century Gothic" panose="020B0502020202020204" pitchFamily="34" charset="0"/>
            </a:endParaRPr>
          </a:p>
        </p:txBody>
      </p:sp>
      <p:sp>
        <p:nvSpPr>
          <p:cNvPr id="3" name="Marcador de contenido 2"/>
          <p:cNvSpPr>
            <a:spLocks noGrp="1"/>
          </p:cNvSpPr>
          <p:nvPr>
            <p:ph idx="1"/>
          </p:nvPr>
        </p:nvSpPr>
        <p:spPr>
          <a:xfrm>
            <a:off x="1251678" y="1575303"/>
            <a:ext cx="5963934" cy="5088047"/>
          </a:xfrm>
        </p:spPr>
        <p:txBody>
          <a:bodyPr anchor="ctr">
            <a:normAutofit/>
          </a:bodyPr>
          <a:lstStyle/>
          <a:p>
            <a:r>
              <a:rPr lang="es-MX" sz="2800" dirty="0"/>
              <a:t>Los días de vacaciones no están remunerados</a:t>
            </a:r>
            <a:endParaRPr lang="es-MX" sz="2800" b="1" dirty="0"/>
          </a:p>
          <a:p>
            <a:r>
              <a:rPr lang="es-MX" sz="2800" dirty="0" smtClean="0"/>
              <a:t>Los </a:t>
            </a:r>
            <a:r>
              <a:rPr lang="es-MX" sz="2800" dirty="0" err="1"/>
              <a:t>freelancers</a:t>
            </a:r>
            <a:r>
              <a:rPr lang="es-MX" sz="2800" dirty="0"/>
              <a:t> quieren hablar hasta con las plantas</a:t>
            </a:r>
            <a:endParaRPr lang="es-MX" sz="2800" b="1" dirty="0"/>
          </a:p>
          <a:p>
            <a:r>
              <a:rPr lang="es-MX" sz="2800" dirty="0" smtClean="0"/>
              <a:t>No </a:t>
            </a:r>
            <a:r>
              <a:rPr lang="es-MX" sz="2800" dirty="0"/>
              <a:t>hay </a:t>
            </a:r>
            <a:r>
              <a:rPr lang="es-MX" sz="2800" dirty="0" smtClean="0"/>
              <a:t>garantías.</a:t>
            </a:r>
            <a:endParaRPr lang="es-MX" sz="2800" b="1" dirty="0"/>
          </a:p>
        </p:txBody>
      </p:sp>
      <p:pic>
        <p:nvPicPr>
          <p:cNvPr id="6146" name="Picture 2" descr="Resultado de imagen para freelanc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8863" y="2802503"/>
            <a:ext cx="4647886" cy="2633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537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rot="20158591">
            <a:off x="1006839" y="288518"/>
            <a:ext cx="10178322" cy="6280965"/>
          </a:xfrm>
        </p:spPr>
        <p:txBody>
          <a:bodyPr anchor="ctr">
            <a:normAutofit/>
          </a:bodyPr>
          <a:lstStyle/>
          <a:p>
            <a:pPr algn="ctr"/>
            <a:r>
              <a:rPr lang="es-MX" sz="8800" b="1" dirty="0">
                <a:effectLst>
                  <a:outerShdw blurRad="38100" dist="38100" dir="2700000" algn="tl">
                    <a:srgbClr val="000000">
                      <a:alpha val="43137"/>
                    </a:srgbClr>
                  </a:outerShdw>
                </a:effectLst>
                <a:latin typeface="Century Gothic" panose="020B0502020202020204" pitchFamily="34" charset="0"/>
              </a:rPr>
              <a:t>¿Qué necesitas para ser un </a:t>
            </a:r>
            <a:r>
              <a:rPr lang="es-MX" sz="8800" b="1" dirty="0" err="1">
                <a:effectLst>
                  <a:outerShdw blurRad="38100" dist="38100" dir="2700000" algn="tl">
                    <a:srgbClr val="000000">
                      <a:alpha val="43137"/>
                    </a:srgbClr>
                  </a:outerShdw>
                </a:effectLst>
                <a:latin typeface="Century Gothic" panose="020B0502020202020204" pitchFamily="34" charset="0"/>
              </a:rPr>
              <a:t>freelancer</a:t>
            </a:r>
            <a:r>
              <a:rPr lang="es-MX" sz="8800" b="1" dirty="0">
                <a:effectLst>
                  <a:outerShdw blurRad="38100" dist="38100" dir="2700000" algn="tl">
                    <a:srgbClr val="000000">
                      <a:alpha val="43137"/>
                    </a:srgbClr>
                  </a:outerShdw>
                </a:effectLst>
                <a:latin typeface="Century Gothic" panose="020B0502020202020204" pitchFamily="34" charset="0"/>
              </a:rPr>
              <a:t>?</a:t>
            </a:r>
          </a:p>
        </p:txBody>
      </p:sp>
    </p:spTree>
    <p:extLst>
      <p:ext uri="{BB962C8B-B14F-4D97-AF65-F5344CB8AC3E}">
        <p14:creationId xmlns:p14="http://schemas.microsoft.com/office/powerpoint/2010/main" val="894722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idx="1"/>
          </p:nvPr>
        </p:nvSpPr>
        <p:spPr>
          <a:xfrm>
            <a:off x="1257300" y="795737"/>
            <a:ext cx="4800600" cy="632529"/>
          </a:xfrm>
        </p:spPr>
        <p:txBody>
          <a:bodyPr anchor="ctr"/>
          <a:lstStyle/>
          <a:p>
            <a:pPr algn="ctr"/>
            <a:r>
              <a:rPr lang="es-MX" dirty="0" smtClean="0">
                <a:effectLst>
                  <a:outerShdw blurRad="38100" dist="38100" dir="2700000" algn="tl">
                    <a:srgbClr val="000000">
                      <a:alpha val="43137"/>
                    </a:srgbClr>
                  </a:outerShdw>
                </a:effectLst>
                <a:latin typeface="Century Gothic" panose="020B0502020202020204" pitchFamily="34" charset="0"/>
              </a:rPr>
              <a:t>Tener determinación</a:t>
            </a:r>
            <a:endParaRPr lang="es-MX" dirty="0">
              <a:effectLst>
                <a:outerShdw blurRad="38100" dist="38100" dir="2700000" algn="tl">
                  <a:srgbClr val="000000">
                    <a:alpha val="43137"/>
                  </a:srgbClr>
                </a:outerShdw>
              </a:effectLst>
              <a:latin typeface="Century Gothic" panose="020B0502020202020204" pitchFamily="34" charset="0"/>
            </a:endParaRPr>
          </a:p>
        </p:txBody>
      </p:sp>
      <p:sp>
        <p:nvSpPr>
          <p:cNvPr id="6" name="Marcador de contenido 5"/>
          <p:cNvSpPr>
            <a:spLocks noGrp="1"/>
          </p:cNvSpPr>
          <p:nvPr>
            <p:ph sz="half" idx="2"/>
          </p:nvPr>
        </p:nvSpPr>
        <p:spPr>
          <a:xfrm>
            <a:off x="1257300" y="1665838"/>
            <a:ext cx="4800600" cy="4239662"/>
          </a:xfrm>
        </p:spPr>
        <p:txBody>
          <a:bodyPr>
            <a:noAutofit/>
          </a:bodyPr>
          <a:lstStyle/>
          <a:p>
            <a:pPr algn="ctr"/>
            <a:r>
              <a:rPr lang="es-MX" sz="2200" dirty="0"/>
              <a:t>Lo primero que necesitas para convertirte en un </a:t>
            </a:r>
            <a:r>
              <a:rPr lang="es-MX" sz="2200" dirty="0" err="1"/>
              <a:t>freelancer</a:t>
            </a:r>
            <a:r>
              <a:rPr lang="es-MX" sz="2200" dirty="0"/>
              <a:t> es la decisión de querer hacerlo. Estar lo suficientemente decidido a dejar tu salario fijo para aventurarte como </a:t>
            </a:r>
            <a:r>
              <a:rPr lang="es-MX" sz="2200" dirty="0" err="1"/>
              <a:t>freelance</a:t>
            </a:r>
            <a:r>
              <a:rPr lang="es-MX" sz="2200" dirty="0"/>
              <a:t> es algo que puede tomar semanas, meses o ¡un par de horas!</a:t>
            </a:r>
          </a:p>
          <a:p>
            <a:pPr algn="ctr"/>
            <a:r>
              <a:rPr lang="es-MX" sz="2200" dirty="0"/>
              <a:t>Sí, tú eres el único que puede tomar esa decisión y asumir por voluntad propia el riesgo que conlleva</a:t>
            </a:r>
            <a:r>
              <a:rPr lang="es-MX" sz="2200" dirty="0" smtClean="0"/>
              <a:t>.</a:t>
            </a:r>
            <a:endParaRPr lang="es-MX" sz="2200" dirty="0"/>
          </a:p>
        </p:txBody>
      </p:sp>
      <p:sp>
        <p:nvSpPr>
          <p:cNvPr id="7" name="Marcador de texto 6"/>
          <p:cNvSpPr>
            <a:spLocks noGrp="1"/>
          </p:cNvSpPr>
          <p:nvPr>
            <p:ph type="body" sz="quarter" idx="3"/>
          </p:nvPr>
        </p:nvSpPr>
        <p:spPr>
          <a:xfrm>
            <a:off x="6633864" y="795738"/>
            <a:ext cx="4800600" cy="632529"/>
          </a:xfrm>
        </p:spPr>
        <p:txBody>
          <a:bodyPr anchor="ctr"/>
          <a:lstStyle/>
          <a:p>
            <a:pPr algn="ctr"/>
            <a:r>
              <a:rPr lang="es-MX" dirty="0" smtClean="0">
                <a:effectLst>
                  <a:outerShdw blurRad="38100" dist="38100" dir="2700000" algn="tl">
                    <a:srgbClr val="000000">
                      <a:alpha val="43137"/>
                    </a:srgbClr>
                  </a:outerShdw>
                </a:effectLst>
                <a:latin typeface="Century Gothic" panose="020B0502020202020204" pitchFamily="34" charset="0"/>
              </a:rPr>
              <a:t>Seleccionar una actividad en específico</a:t>
            </a:r>
            <a:endParaRPr lang="es-MX" dirty="0">
              <a:effectLst>
                <a:outerShdw blurRad="38100" dist="38100" dir="2700000" algn="tl">
                  <a:srgbClr val="000000">
                    <a:alpha val="43137"/>
                  </a:srgbClr>
                </a:outerShdw>
              </a:effectLst>
              <a:latin typeface="Century Gothic" panose="020B0502020202020204" pitchFamily="34" charset="0"/>
            </a:endParaRPr>
          </a:p>
        </p:txBody>
      </p:sp>
      <p:sp>
        <p:nvSpPr>
          <p:cNvPr id="8" name="Marcador de contenido 7"/>
          <p:cNvSpPr>
            <a:spLocks noGrp="1"/>
          </p:cNvSpPr>
          <p:nvPr>
            <p:ph sz="quarter" idx="4"/>
          </p:nvPr>
        </p:nvSpPr>
        <p:spPr>
          <a:xfrm>
            <a:off x="6633864" y="1665838"/>
            <a:ext cx="4800600" cy="4239662"/>
          </a:xfrm>
        </p:spPr>
        <p:txBody>
          <a:bodyPr vert="horz" lIns="91440" tIns="45720" rIns="91440" bIns="45720" rtlCol="0">
            <a:noAutofit/>
          </a:bodyPr>
          <a:lstStyle/>
          <a:p>
            <a:pPr algn="ctr"/>
            <a:r>
              <a:rPr lang="es-MX" sz="2200" dirty="0"/>
              <a:t>Es importante que selecciones una actividad muy concreta para trabajar como </a:t>
            </a:r>
            <a:r>
              <a:rPr lang="es-MX" sz="2200" dirty="0" err="1" smtClean="0"/>
              <a:t>freelancer</a:t>
            </a:r>
            <a:r>
              <a:rPr lang="es-MX" sz="2200" dirty="0" smtClean="0"/>
              <a:t>, </a:t>
            </a:r>
            <a:r>
              <a:rPr lang="es-MX" sz="2200" dirty="0"/>
              <a:t>piensa un poco en tus habilidades, tu preparación académica y, sobre todo, en lo que disfrutas.</a:t>
            </a:r>
          </a:p>
          <a:p>
            <a:pPr algn="ctr"/>
            <a:r>
              <a:rPr lang="es-MX" sz="2200" dirty="0"/>
              <a:t>Si, por ejemplo, tienes estudios en diseño gráfico, puedes comenzar ofreciendo tus servicios en ese área</a:t>
            </a:r>
            <a:r>
              <a:rPr lang="es-MX" sz="2200" dirty="0"/>
              <a:t>.</a:t>
            </a:r>
            <a:endParaRPr lang="es-MX" sz="2200" dirty="0"/>
          </a:p>
        </p:txBody>
      </p:sp>
    </p:spTree>
    <p:extLst>
      <p:ext uri="{BB962C8B-B14F-4D97-AF65-F5344CB8AC3E}">
        <p14:creationId xmlns:p14="http://schemas.microsoft.com/office/powerpoint/2010/main" val="2871036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idx="1"/>
          </p:nvPr>
        </p:nvSpPr>
        <p:spPr>
          <a:xfrm>
            <a:off x="1257300" y="795737"/>
            <a:ext cx="4800600" cy="632529"/>
          </a:xfrm>
        </p:spPr>
        <p:txBody>
          <a:bodyPr anchor="ctr"/>
          <a:lstStyle/>
          <a:p>
            <a:pPr algn="ctr"/>
            <a:r>
              <a:rPr lang="es-MX" dirty="0" smtClean="0">
                <a:effectLst>
                  <a:outerShdw blurRad="38100" dist="38100" dir="2700000" algn="tl">
                    <a:srgbClr val="000000">
                      <a:alpha val="43137"/>
                    </a:srgbClr>
                  </a:outerShdw>
                </a:effectLst>
                <a:latin typeface="Century Gothic" panose="020B0502020202020204" pitchFamily="34" charset="0"/>
              </a:rPr>
              <a:t>Armar tu portafolio</a:t>
            </a:r>
            <a:endParaRPr lang="es-MX" dirty="0">
              <a:effectLst>
                <a:outerShdw blurRad="38100" dist="38100" dir="2700000" algn="tl">
                  <a:srgbClr val="000000">
                    <a:alpha val="43137"/>
                  </a:srgbClr>
                </a:outerShdw>
              </a:effectLst>
              <a:latin typeface="Century Gothic" panose="020B0502020202020204" pitchFamily="34" charset="0"/>
            </a:endParaRPr>
          </a:p>
        </p:txBody>
      </p:sp>
      <p:sp>
        <p:nvSpPr>
          <p:cNvPr id="6" name="Marcador de contenido 5"/>
          <p:cNvSpPr>
            <a:spLocks noGrp="1"/>
          </p:cNvSpPr>
          <p:nvPr>
            <p:ph sz="half" idx="2"/>
          </p:nvPr>
        </p:nvSpPr>
        <p:spPr>
          <a:xfrm>
            <a:off x="1257300" y="1665838"/>
            <a:ext cx="4800600" cy="4239662"/>
          </a:xfrm>
        </p:spPr>
        <p:txBody>
          <a:bodyPr>
            <a:noAutofit/>
          </a:bodyPr>
          <a:lstStyle/>
          <a:p>
            <a:pPr algn="ctr"/>
            <a:r>
              <a:rPr lang="es-MX" sz="2200" dirty="0"/>
              <a:t>Tener un portafolio completo y bien presentado es de gran ayuda cuando se trata de conseguir trabajo de forma independiente, así que es mejor que desde un principio y antes de comenzar a enviar propuestas prepares muy bien tu portafolio.</a:t>
            </a:r>
          </a:p>
          <a:p>
            <a:pPr algn="ctr"/>
            <a:r>
              <a:rPr lang="es-MX" sz="2200" dirty="0"/>
              <a:t>En el portafolio, debes colocar tus datos personales, un resumen de tu experiencia en el área y, por supuesto, una muestra de tu trabajo</a:t>
            </a:r>
            <a:r>
              <a:rPr lang="es-MX" sz="2200" dirty="0" smtClean="0"/>
              <a:t>.</a:t>
            </a:r>
            <a:endParaRPr lang="es-MX" sz="2200" dirty="0"/>
          </a:p>
        </p:txBody>
      </p:sp>
      <p:sp>
        <p:nvSpPr>
          <p:cNvPr id="7" name="Marcador de texto 6"/>
          <p:cNvSpPr>
            <a:spLocks noGrp="1"/>
          </p:cNvSpPr>
          <p:nvPr>
            <p:ph type="body" sz="quarter" idx="3"/>
          </p:nvPr>
        </p:nvSpPr>
        <p:spPr>
          <a:xfrm>
            <a:off x="6633864" y="795738"/>
            <a:ext cx="4800600" cy="632529"/>
          </a:xfrm>
        </p:spPr>
        <p:txBody>
          <a:bodyPr anchor="ctr"/>
          <a:lstStyle/>
          <a:p>
            <a:pPr algn="ctr"/>
            <a:r>
              <a:rPr lang="es-MX" dirty="0" smtClean="0">
                <a:effectLst>
                  <a:outerShdw blurRad="38100" dist="38100" dir="2700000" algn="tl">
                    <a:srgbClr val="000000">
                      <a:alpha val="43137"/>
                    </a:srgbClr>
                  </a:outerShdw>
                </a:effectLst>
                <a:latin typeface="Century Gothic" panose="020B0502020202020204" pitchFamily="34" charset="0"/>
              </a:rPr>
              <a:t>equiparte</a:t>
            </a:r>
            <a:endParaRPr lang="es-MX" dirty="0">
              <a:effectLst>
                <a:outerShdw blurRad="38100" dist="38100" dir="2700000" algn="tl">
                  <a:srgbClr val="000000">
                    <a:alpha val="43137"/>
                  </a:srgbClr>
                </a:outerShdw>
              </a:effectLst>
              <a:latin typeface="Century Gothic" panose="020B0502020202020204" pitchFamily="34" charset="0"/>
            </a:endParaRPr>
          </a:p>
        </p:txBody>
      </p:sp>
      <p:sp>
        <p:nvSpPr>
          <p:cNvPr id="8" name="Marcador de contenido 7"/>
          <p:cNvSpPr>
            <a:spLocks noGrp="1"/>
          </p:cNvSpPr>
          <p:nvPr>
            <p:ph sz="quarter" idx="4"/>
          </p:nvPr>
        </p:nvSpPr>
        <p:spPr>
          <a:xfrm>
            <a:off x="6633864" y="1665838"/>
            <a:ext cx="4800600" cy="4239662"/>
          </a:xfrm>
        </p:spPr>
        <p:txBody>
          <a:bodyPr/>
          <a:lstStyle/>
          <a:p>
            <a:pPr algn="ctr"/>
            <a:r>
              <a:rPr lang="es-MX" dirty="0"/>
              <a:t>Asegúrate de tener todos los equipos disponibles y en buenas condiciones para llevar a cabo tu trabajo. Por ejemplo, si estás pensando en ofrecer servicios en programación, lo más probable es que necesites un computador.</a:t>
            </a:r>
            <a:endParaRPr lang="es-MX" dirty="0"/>
          </a:p>
        </p:txBody>
      </p:sp>
    </p:spTree>
    <p:extLst>
      <p:ext uri="{BB962C8B-B14F-4D97-AF65-F5344CB8AC3E}">
        <p14:creationId xmlns:p14="http://schemas.microsoft.com/office/powerpoint/2010/main" val="1448656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idx="1"/>
          </p:nvPr>
        </p:nvSpPr>
        <p:spPr>
          <a:xfrm>
            <a:off x="1257300" y="795737"/>
            <a:ext cx="4800600" cy="632529"/>
          </a:xfrm>
        </p:spPr>
        <p:txBody>
          <a:bodyPr anchor="ctr"/>
          <a:lstStyle/>
          <a:p>
            <a:pPr algn="ctr"/>
            <a:r>
              <a:rPr lang="es-MX" dirty="0" smtClean="0">
                <a:effectLst>
                  <a:outerShdw blurRad="38100" dist="38100" dir="2700000" algn="tl">
                    <a:srgbClr val="000000">
                      <a:alpha val="43137"/>
                    </a:srgbClr>
                  </a:outerShdw>
                </a:effectLst>
                <a:latin typeface="Century Gothic" panose="020B0502020202020204" pitchFamily="34" charset="0"/>
              </a:rPr>
              <a:t>Apuntarte en plataformas </a:t>
            </a:r>
            <a:r>
              <a:rPr lang="es-MX" dirty="0" err="1" smtClean="0">
                <a:effectLst>
                  <a:outerShdw blurRad="38100" dist="38100" dir="2700000" algn="tl">
                    <a:srgbClr val="000000">
                      <a:alpha val="43137"/>
                    </a:srgbClr>
                  </a:outerShdw>
                </a:effectLst>
                <a:latin typeface="Century Gothic" panose="020B0502020202020204" pitchFamily="34" charset="0"/>
              </a:rPr>
              <a:t>freelance</a:t>
            </a:r>
            <a:endParaRPr lang="es-MX" dirty="0">
              <a:effectLst>
                <a:outerShdw blurRad="38100" dist="38100" dir="2700000" algn="tl">
                  <a:srgbClr val="000000">
                    <a:alpha val="43137"/>
                  </a:srgbClr>
                </a:outerShdw>
              </a:effectLst>
              <a:latin typeface="Century Gothic" panose="020B0502020202020204" pitchFamily="34" charset="0"/>
            </a:endParaRPr>
          </a:p>
        </p:txBody>
      </p:sp>
      <p:sp>
        <p:nvSpPr>
          <p:cNvPr id="6" name="Marcador de contenido 5"/>
          <p:cNvSpPr>
            <a:spLocks noGrp="1"/>
          </p:cNvSpPr>
          <p:nvPr>
            <p:ph sz="half" idx="2"/>
          </p:nvPr>
        </p:nvSpPr>
        <p:spPr>
          <a:xfrm>
            <a:off x="1257300" y="1665838"/>
            <a:ext cx="4800600" cy="4239662"/>
          </a:xfrm>
        </p:spPr>
        <p:txBody>
          <a:bodyPr>
            <a:normAutofit/>
          </a:bodyPr>
          <a:lstStyle/>
          <a:p>
            <a:pPr algn="ctr"/>
            <a:r>
              <a:rPr lang="es-MX" sz="2200" dirty="0"/>
              <a:t>Existen muchas plataformas en Internet en las que empresas o particulares publican anuncios o propuestas de trabajo para </a:t>
            </a:r>
            <a:r>
              <a:rPr lang="es-MX" sz="2200" dirty="0" err="1"/>
              <a:t>freelancer</a:t>
            </a:r>
            <a:r>
              <a:rPr lang="es-MX" sz="2200" dirty="0"/>
              <a:t>. Esta es una gran manera de comenzar a ofrecer tus servicios y dar a conocer tu trabajo.</a:t>
            </a:r>
            <a:endParaRPr lang="es-MX" sz="2200" dirty="0"/>
          </a:p>
        </p:txBody>
      </p:sp>
      <p:sp>
        <p:nvSpPr>
          <p:cNvPr id="7" name="Marcador de texto 6"/>
          <p:cNvSpPr>
            <a:spLocks noGrp="1"/>
          </p:cNvSpPr>
          <p:nvPr>
            <p:ph type="body" sz="quarter" idx="3"/>
          </p:nvPr>
        </p:nvSpPr>
        <p:spPr>
          <a:xfrm>
            <a:off x="6633864" y="795738"/>
            <a:ext cx="4800600" cy="632529"/>
          </a:xfrm>
        </p:spPr>
        <p:txBody>
          <a:bodyPr anchor="ctr"/>
          <a:lstStyle/>
          <a:p>
            <a:pPr algn="ctr"/>
            <a:r>
              <a:rPr lang="es-MX" dirty="0">
                <a:effectLst>
                  <a:outerShdw blurRad="38100" dist="38100" dir="2700000" algn="tl">
                    <a:srgbClr val="000000">
                      <a:alpha val="43137"/>
                    </a:srgbClr>
                  </a:outerShdw>
                </a:effectLst>
                <a:latin typeface="Century Gothic" panose="020B0502020202020204" pitchFamily="34" charset="0"/>
              </a:rPr>
              <a:t>Aprender a poner un precio justo a tu </a:t>
            </a:r>
            <a:r>
              <a:rPr lang="es-MX" dirty="0" smtClean="0">
                <a:effectLst>
                  <a:outerShdw blurRad="38100" dist="38100" dir="2700000" algn="tl">
                    <a:srgbClr val="000000">
                      <a:alpha val="43137"/>
                    </a:srgbClr>
                  </a:outerShdw>
                </a:effectLst>
                <a:latin typeface="Century Gothic" panose="020B0502020202020204" pitchFamily="34" charset="0"/>
              </a:rPr>
              <a:t>trabajo</a:t>
            </a:r>
            <a:endParaRPr lang="es-MX" dirty="0">
              <a:effectLst>
                <a:outerShdw blurRad="38100" dist="38100" dir="2700000" algn="tl">
                  <a:srgbClr val="000000">
                    <a:alpha val="43137"/>
                  </a:srgbClr>
                </a:outerShdw>
              </a:effectLst>
              <a:latin typeface="Century Gothic" panose="020B0502020202020204" pitchFamily="34" charset="0"/>
            </a:endParaRPr>
          </a:p>
        </p:txBody>
      </p:sp>
      <p:sp>
        <p:nvSpPr>
          <p:cNvPr id="8" name="Marcador de contenido 7"/>
          <p:cNvSpPr>
            <a:spLocks noGrp="1"/>
          </p:cNvSpPr>
          <p:nvPr>
            <p:ph sz="quarter" idx="4"/>
          </p:nvPr>
        </p:nvSpPr>
        <p:spPr>
          <a:xfrm>
            <a:off x="6373639" y="1665838"/>
            <a:ext cx="5260063" cy="4239662"/>
          </a:xfrm>
        </p:spPr>
        <p:txBody>
          <a:bodyPr>
            <a:noAutofit/>
          </a:bodyPr>
          <a:lstStyle/>
          <a:p>
            <a:r>
              <a:rPr lang="es-MX" sz="2100" dirty="0"/>
              <a:t>Uno de los errores más comunes que cometen los profesionales que recién comienzan a trabajar como </a:t>
            </a:r>
            <a:r>
              <a:rPr lang="es-MX" sz="2100" dirty="0" err="1"/>
              <a:t>freelancers</a:t>
            </a:r>
            <a:r>
              <a:rPr lang="es-MX" sz="2100" dirty="0"/>
              <a:t> es poner un precio muy bajo a su trabajo.</a:t>
            </a:r>
          </a:p>
          <a:p>
            <a:r>
              <a:rPr lang="es-MX" sz="2100" dirty="0"/>
              <a:t>Sabemos que la presión de no recibir un dinero fijo todos los meses puede ser agobiante y que hay cuentas que deben pagarse, pero poner un precio por debajo a tu trabajo no solamente te perjudicará a ti sino también al resto de los profesionales que trabajan de forma independiente.</a:t>
            </a:r>
          </a:p>
          <a:p>
            <a:r>
              <a:rPr lang="es-MX" sz="2100" dirty="0"/>
              <a:t>Marca un precio razonable que sea justo tanto para ti como para tu cliente</a:t>
            </a:r>
            <a:r>
              <a:rPr lang="es-MX" sz="2100" dirty="0" smtClean="0"/>
              <a:t>.</a:t>
            </a:r>
            <a:endParaRPr lang="es-MX" sz="2100" dirty="0"/>
          </a:p>
        </p:txBody>
      </p:sp>
    </p:spTree>
    <p:extLst>
      <p:ext uri="{BB962C8B-B14F-4D97-AF65-F5344CB8AC3E}">
        <p14:creationId xmlns:p14="http://schemas.microsoft.com/office/powerpoint/2010/main" val="2307554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idx="1"/>
          </p:nvPr>
        </p:nvSpPr>
        <p:spPr>
          <a:xfrm>
            <a:off x="3695700" y="795737"/>
            <a:ext cx="4800600" cy="632529"/>
          </a:xfrm>
        </p:spPr>
        <p:txBody>
          <a:bodyPr anchor="ctr"/>
          <a:lstStyle/>
          <a:p>
            <a:pPr algn="ctr"/>
            <a:r>
              <a:rPr lang="es-MX" dirty="0">
                <a:effectLst>
                  <a:outerShdw blurRad="38100" dist="38100" dir="2700000" algn="tl">
                    <a:srgbClr val="000000">
                      <a:alpha val="43137"/>
                    </a:srgbClr>
                  </a:outerShdw>
                </a:effectLst>
                <a:latin typeface="Century Gothic" panose="020B0502020202020204" pitchFamily="34" charset="0"/>
              </a:rPr>
              <a:t>Establecer un horario de trabajo</a:t>
            </a:r>
          </a:p>
        </p:txBody>
      </p:sp>
      <p:sp>
        <p:nvSpPr>
          <p:cNvPr id="6" name="Marcador de contenido 5"/>
          <p:cNvSpPr>
            <a:spLocks noGrp="1"/>
          </p:cNvSpPr>
          <p:nvPr>
            <p:ph sz="half" idx="2"/>
          </p:nvPr>
        </p:nvSpPr>
        <p:spPr>
          <a:xfrm>
            <a:off x="2551569" y="1665838"/>
            <a:ext cx="7088863" cy="4239662"/>
          </a:xfrm>
        </p:spPr>
        <p:txBody>
          <a:bodyPr>
            <a:normAutofit fontScale="92500"/>
          </a:bodyPr>
          <a:lstStyle/>
          <a:p>
            <a:pPr algn="ctr"/>
            <a:r>
              <a:rPr lang="es-MX" sz="2400" dirty="0"/>
              <a:t>Anteriormente mencionamos que una de las ventajas de ser </a:t>
            </a:r>
            <a:r>
              <a:rPr lang="es-MX" sz="2400" dirty="0" err="1"/>
              <a:t>freelance</a:t>
            </a:r>
            <a:r>
              <a:rPr lang="es-MX" sz="2400" dirty="0"/>
              <a:t> es que no tienes que cumplir un horario de trabajo, pero la verdad es que si quieres que esta opción sea factible a largo plazo debes establecerte un horario para trabajar.</a:t>
            </a:r>
          </a:p>
          <a:p>
            <a:pPr algn="ctr"/>
            <a:r>
              <a:rPr lang="es-MX" sz="2400" dirty="0"/>
              <a:t>Elige cuáles son tus horas más productivas y, en base a esto, establece un horario en el que puedas dedicarte por completo a desarrollar el trabajo y atender a tus clientes.</a:t>
            </a:r>
          </a:p>
          <a:p>
            <a:pPr algn="ctr"/>
            <a:r>
              <a:rPr lang="es-MX" sz="2400" dirty="0"/>
              <a:t>Por supuesto, ese horario lo podrás ir modificando y ajustando sobre la marcha</a:t>
            </a:r>
            <a:r>
              <a:rPr lang="es-MX" sz="2400" dirty="0" smtClean="0"/>
              <a:t>.</a:t>
            </a:r>
            <a:endParaRPr lang="es-MX" sz="2200" dirty="0"/>
          </a:p>
        </p:txBody>
      </p:sp>
    </p:spTree>
    <p:extLst>
      <p:ext uri="{BB962C8B-B14F-4D97-AF65-F5344CB8AC3E}">
        <p14:creationId xmlns:p14="http://schemas.microsoft.com/office/powerpoint/2010/main" val="3388370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06839" y="208230"/>
            <a:ext cx="10178322" cy="4183150"/>
          </a:xfrm>
        </p:spPr>
        <p:txBody>
          <a:bodyPr anchor="ctr">
            <a:normAutofit/>
          </a:bodyPr>
          <a:lstStyle/>
          <a:p>
            <a:pPr algn="ctr">
              <a:lnSpc>
                <a:spcPct val="150000"/>
              </a:lnSpc>
            </a:pPr>
            <a:r>
              <a:rPr lang="es-MX" b="1" dirty="0" smtClean="0">
                <a:effectLst>
                  <a:outerShdw blurRad="38100" dist="38100" dir="2700000" algn="tl">
                    <a:srgbClr val="000000">
                      <a:alpha val="43137"/>
                    </a:srgbClr>
                  </a:outerShdw>
                </a:effectLst>
                <a:latin typeface="Berlin Sans FB" panose="020E0602020502020306" pitchFamily="34" charset="0"/>
              </a:rPr>
              <a:t>Ahora, ¿Qué prefieres ser tú?</a:t>
            </a:r>
            <a:br>
              <a:rPr lang="es-MX" b="1" dirty="0" smtClean="0">
                <a:effectLst>
                  <a:outerShdw blurRad="38100" dist="38100" dir="2700000" algn="tl">
                    <a:srgbClr val="000000">
                      <a:alpha val="43137"/>
                    </a:srgbClr>
                  </a:outerShdw>
                </a:effectLst>
                <a:latin typeface="Berlin Sans FB" panose="020E0602020502020306" pitchFamily="34" charset="0"/>
              </a:rPr>
            </a:br>
            <a:r>
              <a:rPr lang="es-MX" b="1" dirty="0" smtClean="0">
                <a:effectLst>
                  <a:outerShdw blurRad="38100" dist="38100" dir="2700000" algn="tl">
                    <a:srgbClr val="000000">
                      <a:alpha val="43137"/>
                    </a:srgbClr>
                  </a:outerShdw>
                </a:effectLst>
                <a:latin typeface="Berlin Sans FB" panose="020E0602020502020306" pitchFamily="34" charset="0"/>
              </a:rPr>
              <a:t>¿</a:t>
            </a:r>
            <a:r>
              <a:rPr lang="es-MX" b="1" dirty="0" err="1" smtClean="0">
                <a:effectLst>
                  <a:outerShdw blurRad="38100" dist="38100" dir="2700000" algn="tl">
                    <a:srgbClr val="000000">
                      <a:alpha val="43137"/>
                    </a:srgbClr>
                  </a:outerShdw>
                </a:effectLst>
                <a:latin typeface="Berlin Sans FB" panose="020E0602020502020306" pitchFamily="34" charset="0"/>
              </a:rPr>
              <a:t>Youtuber</a:t>
            </a:r>
            <a:r>
              <a:rPr lang="es-MX" b="1" dirty="0" smtClean="0">
                <a:effectLst>
                  <a:outerShdw blurRad="38100" dist="38100" dir="2700000" algn="tl">
                    <a:srgbClr val="000000">
                      <a:alpha val="43137"/>
                    </a:srgbClr>
                  </a:outerShdw>
                </a:effectLst>
                <a:latin typeface="Berlin Sans FB" panose="020E0602020502020306" pitchFamily="34" charset="0"/>
              </a:rPr>
              <a:t> o </a:t>
            </a:r>
            <a:r>
              <a:rPr lang="es-MX" b="1" dirty="0" err="1" smtClean="0">
                <a:effectLst>
                  <a:outerShdw blurRad="38100" dist="38100" dir="2700000" algn="tl">
                    <a:srgbClr val="000000">
                      <a:alpha val="43137"/>
                    </a:srgbClr>
                  </a:outerShdw>
                </a:effectLst>
                <a:latin typeface="Berlin Sans FB" panose="020E0602020502020306" pitchFamily="34" charset="0"/>
              </a:rPr>
              <a:t>Freelancer</a:t>
            </a:r>
            <a:r>
              <a:rPr lang="es-MX" b="1" dirty="0" smtClean="0">
                <a:effectLst>
                  <a:outerShdw blurRad="38100" dist="38100" dir="2700000" algn="tl">
                    <a:srgbClr val="000000">
                      <a:alpha val="43137"/>
                    </a:srgbClr>
                  </a:outerShdw>
                </a:effectLst>
                <a:latin typeface="Berlin Sans FB" panose="020E0602020502020306" pitchFamily="34" charset="0"/>
              </a:rPr>
              <a:t>?</a:t>
            </a:r>
            <a:endParaRPr lang="es-MX" b="1" dirty="0">
              <a:effectLst>
                <a:outerShdw blurRad="38100" dist="38100" dir="2700000" algn="tl">
                  <a:srgbClr val="000000">
                    <a:alpha val="43137"/>
                  </a:srgbClr>
                </a:outerShdw>
              </a:effectLst>
              <a:latin typeface="Berlin Sans FB" panose="020E0602020502020306" pitchFamily="34" charset="0"/>
            </a:endParaRPr>
          </a:p>
        </p:txBody>
      </p:sp>
      <p:pic>
        <p:nvPicPr>
          <p:cNvPr id="7170" name="Picture 2" descr="Resultado de imagen para freelanc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4708" y="4045515"/>
            <a:ext cx="3882585" cy="237353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382383"/>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Override1.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docProps/app.xml><?xml version="1.0" encoding="utf-8"?>
<Properties xmlns="http://schemas.openxmlformats.org/officeDocument/2006/extended-properties" xmlns:vt="http://schemas.openxmlformats.org/officeDocument/2006/docPropsVTypes">
  <Template/>
  <TotalTime>66</TotalTime>
  <Words>1074</Words>
  <Application>Microsoft Office PowerPoint</Application>
  <PresentationFormat>Panorámica</PresentationFormat>
  <Paragraphs>50</Paragraphs>
  <Slides>16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Arial</vt:lpstr>
      <vt:lpstr>Berlin Sans FB</vt:lpstr>
      <vt:lpstr>Century Gothic</vt:lpstr>
      <vt:lpstr>Gill Sans MT</vt:lpstr>
      <vt:lpstr>Impact</vt:lpstr>
      <vt:lpstr>Badge</vt:lpstr>
      <vt:lpstr>Youtubers y freelancers</vt:lpstr>
      <vt:lpstr>¿Qué es un youtuber?</vt:lpstr>
      <vt:lpstr>Historia</vt:lpstr>
      <vt:lpstr>influencia</vt:lpstr>
      <vt:lpstr>Éxito comercial</vt:lpstr>
      <vt:lpstr>Youtube rewind</vt:lpstr>
      <vt:lpstr>¿Qué es un freelancer?</vt:lpstr>
      <vt:lpstr>ideología</vt:lpstr>
      <vt:lpstr>Ventajas de ser un freelancer</vt:lpstr>
      <vt:lpstr>desventajas de ser un freelancer</vt:lpstr>
      <vt:lpstr>¿Qué necesitas para ser un freelancer?</vt:lpstr>
      <vt:lpstr>Presentación de PowerPoint</vt:lpstr>
      <vt:lpstr>Presentación de PowerPoint</vt:lpstr>
      <vt:lpstr>Presentación de PowerPoint</vt:lpstr>
      <vt:lpstr>Presentación de PowerPoint</vt:lpstr>
      <vt:lpstr>Ahora, ¿Qué prefieres ser tú? ¿Youtuber o Freelancer?</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Youtubers y freelancers</dc:title>
  <dc:creator>Alicia Renteria Guevara</dc:creator>
  <cp:lastModifiedBy>Alicia Renteria Guevara</cp:lastModifiedBy>
  <cp:revision>7</cp:revision>
  <dcterms:created xsi:type="dcterms:W3CDTF">2020-03-15T18:34:49Z</dcterms:created>
  <dcterms:modified xsi:type="dcterms:W3CDTF">2020-03-15T19:41:12Z</dcterms:modified>
</cp:coreProperties>
</file>